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7" r:id="rId2"/>
    <p:sldId id="338" r:id="rId3"/>
    <p:sldId id="339" r:id="rId4"/>
    <p:sldId id="344" r:id="rId5"/>
    <p:sldId id="329" r:id="rId6"/>
    <p:sldId id="335" r:id="rId7"/>
    <p:sldId id="345" r:id="rId8"/>
    <p:sldId id="343" r:id="rId9"/>
    <p:sldId id="342" r:id="rId10"/>
    <p:sldId id="346" r:id="rId11"/>
    <p:sldId id="347" r:id="rId12"/>
    <p:sldId id="341" r:id="rId13"/>
    <p:sldId id="34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00B8AE-D943-EF87-171E-96F1B67FBA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3C2C4A0-A128-0050-95A7-EBFDBF9FDE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6D7AD1-13A1-D623-E868-44982A7C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25EA99E-F3F2-BD51-4936-D87B5520C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F15CE88-0829-1B1C-8694-F3F58BB3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9171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A56B82-5187-B81C-FA0B-7E092F698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A244402-61A4-CB9B-9778-9DB9386EE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23EB3B8-063E-B0FE-9D9C-951928F39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E8AADC4-B7B2-E50B-CA92-57BA9BA4B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C4E36E-0B8E-B868-5C8E-D1175D285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304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FF4C806-1F08-2D82-2F3B-81B0129558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6391B46-5F7C-4084-25F4-B460835541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924A7DC-6C88-1679-EBD1-07D7621E5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02CB740-F770-DEA8-2CD9-FBB5019B4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BE9B82E-362B-E389-CA86-33AE78FB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7910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4A2D9B-E291-18DE-1B38-90EE26101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3BF614-B6BF-A063-EBE0-541C029AB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839495-8597-4AC6-B2CE-8759C2A75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78BCFCA-9F91-4120-9604-36AA6D599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65AC741-90EC-FEDD-EAD4-A45EDAB9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6534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9E7EB5-88C8-B9EC-1F8F-970137329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5233A0-13EB-04C3-3431-B69FE580F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C6BED6A-D3F2-5B53-1512-AB668F08D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5767430-64A5-C5B8-C280-0B107EEE8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ACC742D-5109-68B0-453B-C86649801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41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2C6779-604C-9DE9-8066-EFF3043D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EE90C09-2FBD-B57B-1AEF-A5BF606589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91F8106-D49B-8E65-C7A9-C4127681B0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CB04647-8F97-BEC5-C369-F7CAC5E7C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5C22AFF-8B65-7EFA-CA51-9547865DB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43D51B0-2D61-736D-150F-64C184269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4584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137315-896F-9241-4AD9-ABCC7D54B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E39D7C1-F310-A128-9CA4-1259174174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1BFBE29-155C-5C5E-EEAA-B0B381734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690896A-AF64-ACB5-C5FF-9FDC15F04B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7704F31-A1FF-8304-FB7E-EEF2D8FE1B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E1C8C19-AE51-F244-8E23-8E9B9BD72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B05872-A3D6-45C9-0B43-75FC292A5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76C88C0-4E53-375A-6CD5-80171C1D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367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3D7309-977C-FDB4-B7A3-7DE4A07E7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343FC9E-A8EE-D8AB-6AC9-D55422F9D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FAB7128-671D-34BD-9C4F-426BA0F38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1F378F1-7443-4631-C5EB-214D5E70B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5153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ABCE89B-6220-2299-C33D-22B20F6FF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8DDBE2D-A925-E5F2-FEB4-17AFB30F0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5652339-C53E-A661-506E-3504920E7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549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A9DCC2-209A-3E95-C5BC-8A811D9A5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DE7060-B806-3AC0-DDE5-27F27D26B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CB2DAA2-8522-4B0D-C6DA-11D94D6A1D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EA0EC10-9F67-FBDC-74C7-0E53AC85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17A2B88-BAFC-44DF-642F-82453414E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218EEB5-7B2D-BC30-F056-6803D918B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902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3571EB-031E-B727-4EAC-7D51D2EDC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814C1E3-9E42-920A-B613-1AA5AD1D4E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576E1D9-BA54-36AD-78D6-C38CC359A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D85A575-A23B-F992-CCAA-D185CE19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18B87F0-99F9-7200-2A2D-F26A98185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232E071-6323-7EC3-711F-9C98E22D3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683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062EA6C-90A5-CF66-DDEA-8712988DE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6E0D82F-01C4-0708-707B-DE29D576A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041E567-6BA9-D20F-86B7-B7950106D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45C98-C3E3-4789-A973-5C8A549BF143}" type="datetimeFigureOut">
              <a:rPr lang="en-GB" smtClean="0"/>
              <a:t>03/08/2022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1C47185-237B-E326-2508-34D3B61F47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44D41D7-0DE6-DC4C-1B1D-10CD737C50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FDDE0-5F03-4275-8C96-5163B229E29B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4037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295A27AA-0A33-41BA-8084-D575170700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65" t="23044" r="40978" b="29855"/>
          <a:stretch/>
        </p:blipFill>
        <p:spPr>
          <a:xfrm>
            <a:off x="1293632" y="914399"/>
            <a:ext cx="7516529" cy="4780721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1181228F-FCC4-4E02-9A44-94604044219B}"/>
              </a:ext>
            </a:extLst>
          </p:cNvPr>
          <p:cNvSpPr/>
          <p:nvPr/>
        </p:nvSpPr>
        <p:spPr>
          <a:xfrm>
            <a:off x="1046095" y="5099188"/>
            <a:ext cx="3984046" cy="5959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el-GR" sz="3200" b="1" dirty="0">
                <a:solidFill>
                  <a:schemeClr val="accent1">
                    <a:lumMod val="75000"/>
                  </a:schemeClr>
                </a:solidFill>
              </a:rPr>
              <a:t>Εγώ </a:t>
            </a:r>
            <a:r>
              <a:rPr lang="el-GR" sz="3200" b="1" u="sng" dirty="0">
                <a:solidFill>
                  <a:schemeClr val="accent1">
                    <a:lumMod val="75000"/>
                  </a:schemeClr>
                </a:solidFill>
              </a:rPr>
              <a:t>είμαι</a:t>
            </a:r>
            <a:r>
              <a:rPr lang="el-GR" sz="3200" b="1" dirty="0">
                <a:solidFill>
                  <a:schemeClr val="accent1">
                    <a:lumMod val="75000"/>
                  </a:schemeClr>
                </a:solidFill>
              </a:rPr>
              <a:t> ο Ανδρέας.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D26660FD-60ED-4C18-BD43-60DE27201B5D}"/>
              </a:ext>
            </a:extLst>
          </p:cNvPr>
          <p:cNvSpPr/>
          <p:nvPr/>
        </p:nvSpPr>
        <p:spPr>
          <a:xfrm>
            <a:off x="4887785" y="5099188"/>
            <a:ext cx="3984046" cy="5959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el-GR" sz="3200" b="1" dirty="0">
                <a:solidFill>
                  <a:schemeClr val="accent1">
                    <a:lumMod val="75000"/>
                  </a:schemeClr>
                </a:solidFill>
              </a:rPr>
              <a:t>Εσύ </a:t>
            </a:r>
            <a:r>
              <a:rPr lang="el-GR" sz="3200" b="1" u="sng" dirty="0">
                <a:solidFill>
                  <a:schemeClr val="accent1">
                    <a:lumMod val="75000"/>
                  </a:schemeClr>
                </a:solidFill>
              </a:rPr>
              <a:t>είσαι</a:t>
            </a:r>
            <a:r>
              <a:rPr lang="el-GR" sz="3200" b="1" dirty="0">
                <a:solidFill>
                  <a:schemeClr val="accent1">
                    <a:lumMod val="75000"/>
                  </a:schemeClr>
                </a:solidFill>
              </a:rPr>
              <a:t> ο Πέτρος.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1A6B68F1-98D8-4CB3-B1FD-085AE82D9405}"/>
              </a:ext>
            </a:extLst>
          </p:cNvPr>
          <p:cNvSpPr/>
          <p:nvPr/>
        </p:nvSpPr>
        <p:spPr>
          <a:xfrm>
            <a:off x="8016406" y="569012"/>
            <a:ext cx="3984046" cy="5959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it-IT" sz="3200" b="1" dirty="0" err="1">
                <a:solidFill>
                  <a:schemeClr val="accent1">
                    <a:lumMod val="75000"/>
                  </a:schemeClr>
                </a:solidFill>
              </a:rPr>
              <a:t>Verb</a:t>
            </a:r>
            <a:r>
              <a:rPr lang="it-IT" sz="3200" b="1" dirty="0">
                <a:solidFill>
                  <a:schemeClr val="accent1">
                    <a:lumMod val="75000"/>
                  </a:schemeClr>
                </a:solidFill>
              </a:rPr>
              <a:t> TO BE: </a:t>
            </a:r>
            <a:r>
              <a:rPr lang="el-GR" sz="3200" b="1" dirty="0">
                <a:solidFill>
                  <a:srgbClr val="C00000"/>
                </a:solidFill>
              </a:rPr>
              <a:t>ΕΙΜΑΙ</a:t>
            </a:r>
          </a:p>
        </p:txBody>
      </p:sp>
      <p:sp>
        <p:nvSpPr>
          <p:cNvPr id="21" name="CasellaDiTesto 7">
            <a:extLst>
              <a:ext uri="{FF2B5EF4-FFF2-40B4-BE49-F238E27FC236}">
                <a16:creationId xmlns:a16="http://schemas.microsoft.com/office/drawing/2014/main" id="{4F0D63B5-4B34-4DBC-854F-0FA479DFC4CC}"/>
              </a:ext>
            </a:extLst>
          </p:cNvPr>
          <p:cNvSpPr txBox="1"/>
          <p:nvPr/>
        </p:nvSpPr>
        <p:spPr>
          <a:xfrm>
            <a:off x="442205" y="6236301"/>
            <a:ext cx="7871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Modern Greek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University, August</a:t>
            </a:r>
            <a:r>
              <a:rPr lang="el-GR" dirty="0">
                <a:solidFill>
                  <a:srgbClr val="002060"/>
                </a:solidFill>
              </a:rPr>
              <a:t> 2022</a:t>
            </a:r>
            <a:endParaRPr lang="it-IT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077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77B553B1-3491-46E7-AF67-F9483FD0AA10}"/>
              </a:ext>
            </a:extLst>
          </p:cNvPr>
          <p:cNvSpPr/>
          <p:nvPr/>
        </p:nvSpPr>
        <p:spPr>
          <a:xfrm>
            <a:off x="655318" y="697138"/>
            <a:ext cx="10398762" cy="5143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Αμερική		</a:t>
            </a:r>
            <a:r>
              <a:rPr lang="el-GR" sz="2800" b="1" dirty="0">
                <a:solidFill>
                  <a:srgbClr val="0070C0"/>
                </a:solidFill>
              </a:rPr>
              <a:t>Αμερικανός</a:t>
            </a:r>
            <a:r>
              <a:rPr lang="el-GR" sz="2800" b="1" dirty="0">
                <a:solidFill>
                  <a:srgbClr val="FF0000"/>
                </a:solidFill>
              </a:rPr>
              <a:t>/Αμερικανίδα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Ιαπωνία		</a:t>
            </a:r>
            <a:r>
              <a:rPr lang="el-GR" sz="2800" b="1" dirty="0">
                <a:solidFill>
                  <a:srgbClr val="0070C0"/>
                </a:solidFill>
              </a:rPr>
              <a:t>Ιάπωνας</a:t>
            </a:r>
            <a:r>
              <a:rPr lang="el-GR" sz="2800" b="1" dirty="0">
                <a:solidFill>
                  <a:srgbClr val="FF0000"/>
                </a:solidFill>
              </a:rPr>
              <a:t>/Ιαπωνίδα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Ινδία		</a:t>
            </a:r>
            <a:r>
              <a:rPr lang="el-GR" sz="2800" b="1" dirty="0">
                <a:solidFill>
                  <a:srgbClr val="0070C0"/>
                </a:solidFill>
              </a:rPr>
              <a:t>Ινδός</a:t>
            </a:r>
            <a:r>
              <a:rPr lang="el-GR" sz="2800" b="1" dirty="0">
                <a:solidFill>
                  <a:srgbClr val="FF0000"/>
                </a:solidFill>
              </a:rPr>
              <a:t>/Ινδή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92D050"/>
                </a:solidFill>
              </a:rPr>
              <a:t>το Ιράν</a:t>
            </a:r>
            <a:r>
              <a:rPr lang="el-GR" sz="2800" b="1" dirty="0">
                <a:solidFill>
                  <a:srgbClr val="FF0000"/>
                </a:solidFill>
              </a:rPr>
              <a:t>		</a:t>
            </a:r>
            <a:r>
              <a:rPr lang="el-GR" sz="2800" b="1" dirty="0">
                <a:solidFill>
                  <a:srgbClr val="0070C0"/>
                </a:solidFill>
              </a:rPr>
              <a:t>Ιρανός</a:t>
            </a:r>
            <a:r>
              <a:rPr lang="el-GR" sz="2800" b="1" dirty="0">
                <a:solidFill>
                  <a:srgbClr val="FF0000"/>
                </a:solidFill>
              </a:rPr>
              <a:t>/Ιρανή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Ιρλανδία		</a:t>
            </a:r>
            <a:r>
              <a:rPr lang="el-GR" sz="2800" b="1" dirty="0">
                <a:solidFill>
                  <a:srgbClr val="0070C0"/>
                </a:solidFill>
              </a:rPr>
              <a:t>Ιρλανδός</a:t>
            </a:r>
            <a:r>
              <a:rPr lang="el-GR" sz="2800" b="1" dirty="0">
                <a:solidFill>
                  <a:srgbClr val="FF0000"/>
                </a:solidFill>
              </a:rPr>
              <a:t>/Ιρλανδή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Ισπανία		</a:t>
            </a:r>
            <a:r>
              <a:rPr lang="el-GR" sz="2800" b="1" dirty="0">
                <a:solidFill>
                  <a:srgbClr val="0070C0"/>
                </a:solidFill>
              </a:rPr>
              <a:t>Ισπανός</a:t>
            </a:r>
            <a:r>
              <a:rPr lang="el-GR" sz="2800" b="1" dirty="0">
                <a:solidFill>
                  <a:srgbClr val="FF0000"/>
                </a:solidFill>
              </a:rPr>
              <a:t>/Ισπανίδα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92D050"/>
                </a:solidFill>
              </a:rPr>
              <a:t>το Ισραήλ</a:t>
            </a:r>
            <a:r>
              <a:rPr lang="el-GR" sz="2800" b="1" dirty="0">
                <a:solidFill>
                  <a:srgbClr val="FF0000"/>
                </a:solidFill>
              </a:rPr>
              <a:t>		</a:t>
            </a:r>
            <a:r>
              <a:rPr lang="el-GR" sz="2800" b="1" dirty="0">
                <a:solidFill>
                  <a:srgbClr val="0070C0"/>
                </a:solidFill>
              </a:rPr>
              <a:t>Ισραηλίτης</a:t>
            </a:r>
            <a:r>
              <a:rPr lang="el-GR" sz="2800" b="1" dirty="0">
                <a:solidFill>
                  <a:srgbClr val="FF0000"/>
                </a:solidFill>
              </a:rPr>
              <a:t>/Ισραηλίτισσα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Ιταλία		</a:t>
            </a:r>
            <a:r>
              <a:rPr lang="el-GR" sz="2800" b="1" dirty="0">
                <a:solidFill>
                  <a:srgbClr val="0070C0"/>
                </a:solidFill>
              </a:rPr>
              <a:t>Ιταλός</a:t>
            </a:r>
            <a:r>
              <a:rPr lang="el-GR" sz="2800" b="1" dirty="0">
                <a:solidFill>
                  <a:srgbClr val="FF0000"/>
                </a:solidFill>
              </a:rPr>
              <a:t>/Ιταλίδα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0070C0"/>
                </a:solidFill>
              </a:rPr>
              <a:t>ο Καναδάς</a:t>
            </a:r>
            <a:r>
              <a:rPr lang="el-GR" sz="2800" b="1" dirty="0">
                <a:solidFill>
                  <a:srgbClr val="FF0000"/>
                </a:solidFill>
              </a:rPr>
              <a:t>		</a:t>
            </a:r>
            <a:r>
              <a:rPr lang="el-GR" sz="2800" b="1" dirty="0">
                <a:solidFill>
                  <a:srgbClr val="0070C0"/>
                </a:solidFill>
              </a:rPr>
              <a:t>Καναδός</a:t>
            </a:r>
            <a:r>
              <a:rPr lang="el-GR" sz="2800" b="1" dirty="0">
                <a:solidFill>
                  <a:srgbClr val="FF0000"/>
                </a:solidFill>
              </a:rPr>
              <a:t>/Καναδέζα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Κίνα		</a:t>
            </a:r>
            <a:r>
              <a:rPr lang="el-GR" sz="2800" b="1" dirty="0">
                <a:solidFill>
                  <a:srgbClr val="0070C0"/>
                </a:solidFill>
              </a:rPr>
              <a:t>Κινέζος</a:t>
            </a:r>
            <a:r>
              <a:rPr lang="el-GR" sz="2800" b="1" dirty="0">
                <a:solidFill>
                  <a:srgbClr val="FF0000"/>
                </a:solidFill>
              </a:rPr>
              <a:t>/Κινέζα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Κύπρος		</a:t>
            </a:r>
            <a:r>
              <a:rPr lang="el-GR" sz="2800" b="1" dirty="0">
                <a:solidFill>
                  <a:srgbClr val="0070C0"/>
                </a:solidFill>
              </a:rPr>
              <a:t>Κύπριος</a:t>
            </a:r>
            <a:r>
              <a:rPr lang="el-GR" sz="2800" b="1" dirty="0">
                <a:solidFill>
                  <a:srgbClr val="FF0000"/>
                </a:solidFill>
              </a:rPr>
              <a:t>/Κύπρια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5C3FBC5-A156-4099-9234-F5AAAD44CF64}"/>
              </a:ext>
            </a:extLst>
          </p:cNvPr>
          <p:cNvSpPr/>
          <p:nvPr/>
        </p:nvSpPr>
        <p:spPr>
          <a:xfrm>
            <a:off x="7345045" y="164235"/>
            <a:ext cx="4913906" cy="532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FF0000"/>
                </a:solidFill>
              </a:rPr>
              <a:t>Από πού είστε; Από πού είσαι;</a:t>
            </a:r>
          </a:p>
        </p:txBody>
      </p:sp>
      <p:sp>
        <p:nvSpPr>
          <p:cNvPr id="17" name="CasellaDiTesto 7">
            <a:extLst>
              <a:ext uri="{FF2B5EF4-FFF2-40B4-BE49-F238E27FC236}">
                <a16:creationId xmlns:a16="http://schemas.microsoft.com/office/drawing/2014/main" id="{6647B2F8-BCEF-4F05-A867-2AEDA71679A7}"/>
              </a:ext>
            </a:extLst>
          </p:cNvPr>
          <p:cNvSpPr txBox="1"/>
          <p:nvPr/>
        </p:nvSpPr>
        <p:spPr>
          <a:xfrm>
            <a:off x="442205" y="6236301"/>
            <a:ext cx="7871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Modern Greek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University, August</a:t>
            </a:r>
            <a:r>
              <a:rPr lang="el-GR" dirty="0">
                <a:solidFill>
                  <a:srgbClr val="002060"/>
                </a:solidFill>
              </a:rPr>
              <a:t> 2022</a:t>
            </a:r>
            <a:endParaRPr lang="it-IT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26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77B553B1-3491-46E7-AF67-F9483FD0AA10}"/>
              </a:ext>
            </a:extLst>
          </p:cNvPr>
          <p:cNvSpPr/>
          <p:nvPr/>
        </p:nvSpPr>
        <p:spPr>
          <a:xfrm>
            <a:off x="655318" y="697138"/>
            <a:ext cx="10398762" cy="5143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92D050"/>
                </a:solidFill>
              </a:rPr>
              <a:t>το Μεξικό</a:t>
            </a:r>
            <a:r>
              <a:rPr lang="el-GR" sz="2800" b="1" dirty="0">
                <a:solidFill>
                  <a:srgbClr val="FF0000"/>
                </a:solidFill>
              </a:rPr>
              <a:t>		</a:t>
            </a:r>
            <a:r>
              <a:rPr lang="el-GR" sz="2800" b="1" dirty="0">
                <a:solidFill>
                  <a:srgbClr val="0070C0"/>
                </a:solidFill>
              </a:rPr>
              <a:t>Μεξικάνος</a:t>
            </a:r>
            <a:r>
              <a:rPr lang="el-GR" sz="2800" b="1" dirty="0">
                <a:solidFill>
                  <a:srgbClr val="FF0000"/>
                </a:solidFill>
              </a:rPr>
              <a:t>/Μεξικάνα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92D050"/>
                </a:solidFill>
              </a:rPr>
              <a:t>το Μπανγκλαντές</a:t>
            </a:r>
            <a:r>
              <a:rPr lang="el-GR" sz="2800" b="1" dirty="0">
                <a:solidFill>
                  <a:srgbClr val="FF0000"/>
                </a:solidFill>
              </a:rPr>
              <a:t>	</a:t>
            </a:r>
            <a:r>
              <a:rPr lang="el-GR" sz="2800" b="1" dirty="0">
                <a:solidFill>
                  <a:srgbClr val="0070C0"/>
                </a:solidFill>
              </a:rPr>
              <a:t>Μπαγκλαντεζιάνος</a:t>
            </a:r>
            <a:r>
              <a:rPr lang="el-GR" sz="2800" b="1" dirty="0">
                <a:solidFill>
                  <a:srgbClr val="FF0000"/>
                </a:solidFill>
              </a:rPr>
              <a:t>/Μπαγκλαντεζιάνα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92D050"/>
                </a:solidFill>
              </a:rPr>
              <a:t>το Νεπάλ</a:t>
            </a:r>
            <a:r>
              <a:rPr lang="el-GR" sz="2800" b="1" dirty="0">
                <a:solidFill>
                  <a:srgbClr val="FF0000"/>
                </a:solidFill>
              </a:rPr>
              <a:t>		</a:t>
            </a:r>
            <a:r>
              <a:rPr lang="el-GR" sz="2800" b="1" dirty="0">
                <a:solidFill>
                  <a:srgbClr val="0070C0"/>
                </a:solidFill>
              </a:rPr>
              <a:t>Νεπαλέζος</a:t>
            </a:r>
            <a:r>
              <a:rPr lang="el-GR" sz="2800" b="1" dirty="0">
                <a:solidFill>
                  <a:srgbClr val="FF0000"/>
                </a:solidFill>
              </a:rPr>
              <a:t>/Νεπαλέζα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Νορβηγία		</a:t>
            </a:r>
            <a:r>
              <a:rPr lang="el-GR" sz="2800" b="1" dirty="0">
                <a:solidFill>
                  <a:srgbClr val="0070C0"/>
                </a:solidFill>
              </a:rPr>
              <a:t>Νορβηγός</a:t>
            </a:r>
            <a:r>
              <a:rPr lang="el-GR" sz="2800" b="1" dirty="0">
                <a:solidFill>
                  <a:srgbClr val="FF0000"/>
                </a:solidFill>
              </a:rPr>
              <a:t>/Νορβηγίδα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Νότια Αφρική	</a:t>
            </a:r>
            <a:r>
              <a:rPr lang="el-GR" sz="2800" b="1" dirty="0">
                <a:solidFill>
                  <a:srgbClr val="0070C0"/>
                </a:solidFill>
              </a:rPr>
              <a:t>Νοτιοαφρικανός</a:t>
            </a:r>
            <a:r>
              <a:rPr lang="el-GR" sz="2800" b="1" dirty="0">
                <a:solidFill>
                  <a:srgbClr val="FF0000"/>
                </a:solidFill>
              </a:rPr>
              <a:t>/Νοτιοαφρικανή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Ολλανδία		</a:t>
            </a:r>
            <a:r>
              <a:rPr lang="el-GR" sz="2800" b="1" dirty="0">
                <a:solidFill>
                  <a:srgbClr val="0070C0"/>
                </a:solidFill>
              </a:rPr>
              <a:t>Ολλανδός</a:t>
            </a:r>
            <a:r>
              <a:rPr lang="el-GR" sz="2800" b="1" dirty="0">
                <a:solidFill>
                  <a:srgbClr val="FF0000"/>
                </a:solidFill>
              </a:rPr>
              <a:t>/Ολλανδή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Ουκρανία		</a:t>
            </a:r>
            <a:r>
              <a:rPr lang="el-GR" sz="2800" b="1" dirty="0">
                <a:solidFill>
                  <a:srgbClr val="0070C0"/>
                </a:solidFill>
              </a:rPr>
              <a:t>Ουκρανός</a:t>
            </a:r>
            <a:r>
              <a:rPr lang="el-GR" sz="2800" b="1" dirty="0">
                <a:solidFill>
                  <a:srgbClr val="FF0000"/>
                </a:solidFill>
              </a:rPr>
              <a:t>/Ουκρανή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92D050"/>
                </a:solidFill>
              </a:rPr>
              <a:t>το Πακιστάν</a:t>
            </a:r>
            <a:r>
              <a:rPr lang="el-GR" sz="2800" b="1" dirty="0">
                <a:solidFill>
                  <a:srgbClr val="FF0000"/>
                </a:solidFill>
              </a:rPr>
              <a:t>		</a:t>
            </a:r>
            <a:r>
              <a:rPr lang="el-GR" sz="2800" b="1" dirty="0">
                <a:solidFill>
                  <a:srgbClr val="0070C0"/>
                </a:solidFill>
              </a:rPr>
              <a:t>Πακιστανός</a:t>
            </a:r>
            <a:r>
              <a:rPr lang="el-GR" sz="2800" b="1" dirty="0">
                <a:solidFill>
                  <a:srgbClr val="FF0000"/>
                </a:solidFill>
              </a:rPr>
              <a:t>/Πακιστανή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Πορτογαλία	</a:t>
            </a:r>
            <a:r>
              <a:rPr lang="el-GR" sz="2800" b="1" dirty="0">
                <a:solidFill>
                  <a:srgbClr val="0070C0"/>
                </a:solidFill>
              </a:rPr>
              <a:t>Πορτογάλος</a:t>
            </a:r>
            <a:r>
              <a:rPr lang="el-GR" sz="2800" b="1" dirty="0">
                <a:solidFill>
                  <a:srgbClr val="FF0000"/>
                </a:solidFill>
              </a:rPr>
              <a:t>/Πορτογαλίδα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Ρουμανία		</a:t>
            </a:r>
            <a:r>
              <a:rPr lang="el-GR" sz="2800" b="1" dirty="0">
                <a:solidFill>
                  <a:srgbClr val="0070C0"/>
                </a:solidFill>
              </a:rPr>
              <a:t>Ρουμάνος</a:t>
            </a:r>
            <a:r>
              <a:rPr lang="el-GR" sz="2800" b="1" dirty="0">
                <a:solidFill>
                  <a:srgbClr val="FF0000"/>
                </a:solidFill>
              </a:rPr>
              <a:t>/Ρουμάνα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Ρωσία		</a:t>
            </a:r>
            <a:r>
              <a:rPr lang="el-GR" sz="2800" b="1" dirty="0">
                <a:solidFill>
                  <a:srgbClr val="0070C0"/>
                </a:solidFill>
              </a:rPr>
              <a:t>Ρώσος</a:t>
            </a:r>
            <a:r>
              <a:rPr lang="el-GR" sz="2800" b="1" dirty="0">
                <a:solidFill>
                  <a:srgbClr val="FF0000"/>
                </a:solidFill>
              </a:rPr>
              <a:t>/Ρωσίδα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5C3FBC5-A156-4099-9234-F5AAAD44CF64}"/>
              </a:ext>
            </a:extLst>
          </p:cNvPr>
          <p:cNvSpPr/>
          <p:nvPr/>
        </p:nvSpPr>
        <p:spPr>
          <a:xfrm>
            <a:off x="7345045" y="164235"/>
            <a:ext cx="4913906" cy="532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FF0000"/>
                </a:solidFill>
              </a:rPr>
              <a:t>Από πού είστε; Από πού είσαι;</a:t>
            </a:r>
          </a:p>
        </p:txBody>
      </p:sp>
      <p:sp>
        <p:nvSpPr>
          <p:cNvPr id="17" name="CasellaDiTesto 7">
            <a:extLst>
              <a:ext uri="{FF2B5EF4-FFF2-40B4-BE49-F238E27FC236}">
                <a16:creationId xmlns:a16="http://schemas.microsoft.com/office/drawing/2014/main" id="{6647B2F8-BCEF-4F05-A867-2AEDA71679A7}"/>
              </a:ext>
            </a:extLst>
          </p:cNvPr>
          <p:cNvSpPr txBox="1"/>
          <p:nvPr/>
        </p:nvSpPr>
        <p:spPr>
          <a:xfrm>
            <a:off x="442205" y="6236301"/>
            <a:ext cx="7871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Modern Greek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University, August</a:t>
            </a:r>
            <a:r>
              <a:rPr lang="el-GR" dirty="0">
                <a:solidFill>
                  <a:srgbClr val="002060"/>
                </a:solidFill>
              </a:rPr>
              <a:t> 2022</a:t>
            </a:r>
            <a:endParaRPr lang="it-IT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968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77B553B1-3491-46E7-AF67-F9483FD0AA10}"/>
              </a:ext>
            </a:extLst>
          </p:cNvPr>
          <p:cNvSpPr/>
          <p:nvPr/>
        </p:nvSpPr>
        <p:spPr>
          <a:xfrm>
            <a:off x="1212574" y="1087942"/>
            <a:ext cx="9352722" cy="4682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00B0F0"/>
                </a:solidFill>
              </a:rPr>
              <a:t>Κώστας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Γεια σου, Μαρία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!</a:t>
            </a:r>
            <a:endParaRPr lang="el-GR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FF0000"/>
                </a:solidFill>
              </a:rPr>
              <a:t>Μαρία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: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 Γεια σου, Κώστα!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00B0F0"/>
                </a:solidFill>
              </a:rPr>
              <a:t>Κώστας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Είσαι καλά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;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FF0000"/>
                </a:solidFill>
              </a:rPr>
              <a:t>Μαρία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Ναι, καλά είμαι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!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E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σύ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;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00B0F0"/>
                </a:solidFill>
              </a:rPr>
              <a:t>Κώστας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: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 Μια χαρά κι εγώ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!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 Αυτή είναι η Μάρθα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;</a:t>
            </a:r>
            <a:endParaRPr lang="el-GR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FF0000"/>
                </a:solidFill>
              </a:rPr>
              <a:t>Μαρία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Όχι, αυτή είναι η Μαρίνα.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00B0F0"/>
                </a:solidFill>
              </a:rPr>
              <a:t>Κώστας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: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 Γεια σου, Μαρίνα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!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92D050"/>
                </a:solidFill>
              </a:rPr>
              <a:t>Μαρίνα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 Γεια σου, Γιάννη.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00B0F0"/>
                </a:solidFill>
              </a:rPr>
              <a:t>Κώστας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Όχι, δεν είμαι ο Γιάννης. Ο Κώστας είμαι.</a:t>
            </a:r>
            <a:endParaRPr lang="it-IT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endParaRPr lang="en-GB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" name="CasellaDiTesto 7">
            <a:extLst>
              <a:ext uri="{FF2B5EF4-FFF2-40B4-BE49-F238E27FC236}">
                <a16:creationId xmlns:a16="http://schemas.microsoft.com/office/drawing/2014/main" id="{AE4D002E-D8B0-4694-8906-85C412F04EAD}"/>
              </a:ext>
            </a:extLst>
          </p:cNvPr>
          <p:cNvSpPr txBox="1"/>
          <p:nvPr/>
        </p:nvSpPr>
        <p:spPr>
          <a:xfrm>
            <a:off x="442205" y="6236301"/>
            <a:ext cx="7871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Modern Greek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</a:t>
            </a:r>
            <a:r>
              <a:rPr lang="it-IT">
                <a:solidFill>
                  <a:srgbClr val="002060"/>
                </a:solidFill>
              </a:rPr>
              <a:t>, August</a:t>
            </a:r>
            <a:r>
              <a:rPr lang="el-GR">
                <a:solidFill>
                  <a:srgbClr val="002060"/>
                </a:solidFill>
              </a:rPr>
              <a:t> </a:t>
            </a:r>
            <a:r>
              <a:rPr lang="el-GR" dirty="0">
                <a:solidFill>
                  <a:srgbClr val="002060"/>
                </a:solidFill>
              </a:rPr>
              <a:t>2022</a:t>
            </a:r>
            <a:endParaRPr lang="it-IT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925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sp>
        <p:nvSpPr>
          <p:cNvPr id="17" name="CasellaDiTesto 7">
            <a:extLst>
              <a:ext uri="{FF2B5EF4-FFF2-40B4-BE49-F238E27FC236}">
                <a16:creationId xmlns:a16="http://schemas.microsoft.com/office/drawing/2014/main" id="{AE4D002E-D8B0-4694-8906-85C412F04EAD}"/>
              </a:ext>
            </a:extLst>
          </p:cNvPr>
          <p:cNvSpPr txBox="1"/>
          <p:nvPr/>
        </p:nvSpPr>
        <p:spPr>
          <a:xfrm>
            <a:off x="442205" y="6236301"/>
            <a:ext cx="7871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Modern Greek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</a:t>
            </a:r>
            <a:r>
              <a:rPr lang="it-IT">
                <a:solidFill>
                  <a:srgbClr val="002060"/>
                </a:solidFill>
              </a:rPr>
              <a:t>, August</a:t>
            </a:r>
            <a:r>
              <a:rPr lang="el-GR">
                <a:solidFill>
                  <a:srgbClr val="002060"/>
                </a:solidFill>
              </a:rPr>
              <a:t> </a:t>
            </a:r>
            <a:r>
              <a:rPr lang="el-GR" dirty="0">
                <a:solidFill>
                  <a:srgbClr val="002060"/>
                </a:solidFill>
              </a:rPr>
              <a:t>2022</a:t>
            </a:r>
            <a:endParaRPr lang="it-IT" dirty="0">
              <a:solidFill>
                <a:srgbClr val="002060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03469F5-87B6-5CA0-4A2E-B46A91EE5F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997" y="650240"/>
            <a:ext cx="4988560" cy="4988560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ABAFE45-8C6B-9379-55CD-860F403BA46C}"/>
              </a:ext>
            </a:extLst>
          </p:cNvPr>
          <p:cNvSpPr txBox="1"/>
          <p:nvPr/>
        </p:nvSpPr>
        <p:spPr>
          <a:xfrm>
            <a:off x="6771802" y="15171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https://forms.gle/3pTmCMGDwWabPnjh9</a:t>
            </a:r>
          </a:p>
        </p:txBody>
      </p:sp>
    </p:spTree>
    <p:extLst>
      <p:ext uri="{BB962C8B-B14F-4D97-AF65-F5344CB8AC3E}">
        <p14:creationId xmlns:p14="http://schemas.microsoft.com/office/powerpoint/2010/main" val="1315728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23B6D841-4CE4-4D18-BB8A-5579AA1A8E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18" t="16087" r="31678" b="6231"/>
          <a:stretch/>
        </p:blipFill>
        <p:spPr>
          <a:xfrm>
            <a:off x="1093305" y="21365"/>
            <a:ext cx="6449787" cy="6139497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4F99A2B5-8C93-4DF3-8AF2-629D197020B8}"/>
              </a:ext>
            </a:extLst>
          </p:cNvPr>
          <p:cNvSpPr/>
          <p:nvPr/>
        </p:nvSpPr>
        <p:spPr>
          <a:xfrm>
            <a:off x="712177" y="2558210"/>
            <a:ext cx="3984046" cy="53290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Αυτός </a:t>
            </a:r>
            <a:r>
              <a:rPr lang="el-GR" sz="2800" b="1" u="sng" dirty="0">
                <a:solidFill>
                  <a:schemeClr val="accent1">
                    <a:lumMod val="75000"/>
                  </a:schemeClr>
                </a:solidFill>
              </a:rPr>
              <a:t>είναι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 ο Πέτρος.</a:t>
            </a:r>
            <a:endParaRPr lang="el-GR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B033A04A-F002-4107-8616-77AB774E1E0E}"/>
              </a:ext>
            </a:extLst>
          </p:cNvPr>
          <p:cNvSpPr/>
          <p:nvPr/>
        </p:nvSpPr>
        <p:spPr>
          <a:xfrm>
            <a:off x="4527684" y="2482771"/>
            <a:ext cx="3984046" cy="53290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Αυτή </a:t>
            </a:r>
            <a:r>
              <a:rPr lang="el-GR" sz="2800" b="1" u="sng" dirty="0">
                <a:solidFill>
                  <a:schemeClr val="accent1">
                    <a:lumMod val="75000"/>
                  </a:schemeClr>
                </a:solidFill>
              </a:rPr>
              <a:t>είναι</a:t>
            </a: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 η Ελένη.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60613EB2-54CF-435C-B600-8DEA3443810E}"/>
              </a:ext>
            </a:extLst>
          </p:cNvPr>
          <p:cNvSpPr/>
          <p:nvPr/>
        </p:nvSpPr>
        <p:spPr>
          <a:xfrm>
            <a:off x="442205" y="5295689"/>
            <a:ext cx="3984046" cy="86517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el-GR" sz="2400" b="1" dirty="0">
                <a:solidFill>
                  <a:schemeClr val="accent1">
                    <a:lumMod val="75000"/>
                  </a:schemeClr>
                </a:solidFill>
              </a:rPr>
              <a:t>Εμείς </a:t>
            </a:r>
            <a:r>
              <a:rPr lang="el-GR" sz="2400" b="1" u="sng" dirty="0">
                <a:solidFill>
                  <a:schemeClr val="accent1">
                    <a:lumMod val="75000"/>
                  </a:schemeClr>
                </a:solidFill>
              </a:rPr>
              <a:t>είμαστε</a:t>
            </a:r>
            <a:r>
              <a:rPr lang="el-GR" sz="2400" b="1" dirty="0">
                <a:solidFill>
                  <a:schemeClr val="accent1">
                    <a:lumMod val="75000"/>
                  </a:schemeClr>
                </a:solidFill>
              </a:rPr>
              <a:t> η Νικολέτα και ο Πέτρος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6A1D22D7-61F7-4045-ACB6-9EE9A75DF59D}"/>
              </a:ext>
            </a:extLst>
          </p:cNvPr>
          <p:cNvSpPr/>
          <p:nvPr/>
        </p:nvSpPr>
        <p:spPr>
          <a:xfrm>
            <a:off x="4563115" y="5258037"/>
            <a:ext cx="3984046" cy="86517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el-GR" sz="2400" b="1" dirty="0">
                <a:solidFill>
                  <a:schemeClr val="accent1">
                    <a:lumMod val="75000"/>
                  </a:schemeClr>
                </a:solidFill>
              </a:rPr>
              <a:t>Εσείς </a:t>
            </a:r>
            <a:r>
              <a:rPr lang="el-GR" sz="2400" b="1" u="sng" dirty="0">
                <a:solidFill>
                  <a:schemeClr val="accent1">
                    <a:lumMod val="75000"/>
                  </a:schemeClr>
                </a:solidFill>
              </a:rPr>
              <a:t>είσαστε</a:t>
            </a:r>
            <a:r>
              <a:rPr lang="it-IT" sz="2400" b="1" u="sng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l-GR" sz="2400" b="1" u="sng" dirty="0">
                <a:solidFill>
                  <a:schemeClr val="accent1">
                    <a:lumMod val="75000"/>
                  </a:schemeClr>
                </a:solidFill>
              </a:rPr>
              <a:t>είστε</a:t>
            </a:r>
            <a:r>
              <a:rPr lang="el-GR" sz="2400" b="1" dirty="0">
                <a:solidFill>
                  <a:schemeClr val="accent1">
                    <a:lumMod val="75000"/>
                  </a:schemeClr>
                </a:solidFill>
              </a:rPr>
              <a:t> ο Παύλος και η Αναστασία.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AA40276D-C54B-412C-B118-23B3DAF12044}"/>
              </a:ext>
            </a:extLst>
          </p:cNvPr>
          <p:cNvSpPr/>
          <p:nvPr/>
        </p:nvSpPr>
        <p:spPr>
          <a:xfrm>
            <a:off x="8016406" y="569012"/>
            <a:ext cx="3984046" cy="5959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it-IT" sz="3200" b="1" dirty="0" err="1">
                <a:solidFill>
                  <a:schemeClr val="accent1">
                    <a:lumMod val="75000"/>
                  </a:schemeClr>
                </a:solidFill>
              </a:rPr>
              <a:t>Verb</a:t>
            </a:r>
            <a:r>
              <a:rPr lang="it-IT" sz="3200" b="1" dirty="0">
                <a:solidFill>
                  <a:schemeClr val="accent1">
                    <a:lumMod val="75000"/>
                  </a:schemeClr>
                </a:solidFill>
              </a:rPr>
              <a:t> TO BE: </a:t>
            </a:r>
            <a:r>
              <a:rPr lang="el-GR" sz="3200" b="1" dirty="0">
                <a:solidFill>
                  <a:srgbClr val="C00000"/>
                </a:solidFill>
              </a:rPr>
              <a:t>ΕΙΜΑΙ</a:t>
            </a:r>
          </a:p>
        </p:txBody>
      </p:sp>
      <p:sp>
        <p:nvSpPr>
          <p:cNvPr id="23" name="CasellaDiTesto 7">
            <a:extLst>
              <a:ext uri="{FF2B5EF4-FFF2-40B4-BE49-F238E27FC236}">
                <a16:creationId xmlns:a16="http://schemas.microsoft.com/office/drawing/2014/main" id="{438CEC9F-FF23-438C-A995-D232CAEE264A}"/>
              </a:ext>
            </a:extLst>
          </p:cNvPr>
          <p:cNvSpPr txBox="1"/>
          <p:nvPr/>
        </p:nvSpPr>
        <p:spPr>
          <a:xfrm>
            <a:off x="442205" y="6236301"/>
            <a:ext cx="7871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Modern Greek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University, August</a:t>
            </a:r>
            <a:r>
              <a:rPr lang="el-GR" dirty="0">
                <a:solidFill>
                  <a:srgbClr val="002060"/>
                </a:solidFill>
              </a:rPr>
              <a:t> 2022</a:t>
            </a:r>
            <a:endParaRPr lang="it-IT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011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B77B31A7-35D2-403D-9B67-67968215BA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418" t="18116" r="12558" b="6956"/>
          <a:stretch/>
        </p:blipFill>
        <p:spPr>
          <a:xfrm>
            <a:off x="556591" y="155894"/>
            <a:ext cx="2812774" cy="5920513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255586D7-4667-47D6-9688-F478D36592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132" t="31739" r="33314" b="25797"/>
          <a:stretch/>
        </p:blipFill>
        <p:spPr>
          <a:xfrm>
            <a:off x="3697418" y="627502"/>
            <a:ext cx="8126256" cy="4561289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B5C12EB0-B530-4585-B259-79A64C6BB0A6}"/>
              </a:ext>
            </a:extLst>
          </p:cNvPr>
          <p:cNvSpPr/>
          <p:nvPr/>
        </p:nvSpPr>
        <p:spPr>
          <a:xfrm>
            <a:off x="3697418" y="4303148"/>
            <a:ext cx="2915417" cy="8008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el-GR" sz="2200" b="1" dirty="0">
                <a:solidFill>
                  <a:schemeClr val="accent1">
                    <a:lumMod val="75000"/>
                  </a:schemeClr>
                </a:solidFill>
              </a:rPr>
              <a:t>Αυτοί </a:t>
            </a:r>
            <a:r>
              <a:rPr lang="el-GR" sz="2200" b="1" u="sng" dirty="0">
                <a:solidFill>
                  <a:schemeClr val="accent1">
                    <a:lumMod val="75000"/>
                  </a:schemeClr>
                </a:solidFill>
              </a:rPr>
              <a:t>είναι</a:t>
            </a:r>
            <a:r>
              <a:rPr lang="el-GR" sz="2200" b="1" dirty="0">
                <a:solidFill>
                  <a:schemeClr val="accent1">
                    <a:lumMod val="75000"/>
                  </a:schemeClr>
                </a:solidFill>
              </a:rPr>
              <a:t> ο Κώστας και ο Δημήτρης.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8EA8AEB4-31C1-4E71-A656-9919D9AA9DB9}"/>
              </a:ext>
            </a:extLst>
          </p:cNvPr>
          <p:cNvSpPr/>
          <p:nvPr/>
        </p:nvSpPr>
        <p:spPr>
          <a:xfrm>
            <a:off x="6831724" y="4094898"/>
            <a:ext cx="2362139" cy="116313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el-GR" sz="2200" b="1" dirty="0">
                <a:solidFill>
                  <a:schemeClr val="accent1">
                    <a:lumMod val="75000"/>
                  </a:schemeClr>
                </a:solidFill>
              </a:rPr>
              <a:t>Αυτές </a:t>
            </a:r>
            <a:r>
              <a:rPr lang="el-GR" sz="2200" b="1" u="sng" dirty="0">
                <a:solidFill>
                  <a:schemeClr val="accent1">
                    <a:lumMod val="75000"/>
                  </a:schemeClr>
                </a:solidFill>
              </a:rPr>
              <a:t>είναι</a:t>
            </a:r>
            <a:r>
              <a:rPr lang="el-GR" sz="2200" b="1" dirty="0">
                <a:solidFill>
                  <a:schemeClr val="accent1">
                    <a:lumMod val="75000"/>
                  </a:schemeClr>
                </a:solidFill>
              </a:rPr>
              <a:t> η Άννα και η Μαρία.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E4F56970-9C46-48A7-AD3E-22F0D8C74C33}"/>
              </a:ext>
            </a:extLst>
          </p:cNvPr>
          <p:cNvSpPr/>
          <p:nvPr/>
        </p:nvSpPr>
        <p:spPr>
          <a:xfrm>
            <a:off x="9076807" y="4303148"/>
            <a:ext cx="2362139" cy="8008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el-GR" sz="2200" b="1" dirty="0">
                <a:solidFill>
                  <a:schemeClr val="accent1">
                    <a:lumMod val="75000"/>
                  </a:schemeClr>
                </a:solidFill>
              </a:rPr>
              <a:t>Αυτά </a:t>
            </a:r>
            <a:r>
              <a:rPr lang="el-GR" sz="2200" b="1" u="sng" dirty="0">
                <a:solidFill>
                  <a:schemeClr val="accent1">
                    <a:lumMod val="75000"/>
                  </a:schemeClr>
                </a:solidFill>
              </a:rPr>
              <a:t>είναι</a:t>
            </a:r>
            <a:r>
              <a:rPr lang="el-GR" sz="2200" b="1" dirty="0">
                <a:solidFill>
                  <a:schemeClr val="accent1">
                    <a:lumMod val="75000"/>
                  </a:schemeClr>
                </a:solidFill>
              </a:rPr>
              <a:t> τα κορίτσια.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7D83910A-0586-4DC8-BDA0-94B6D636432C}"/>
              </a:ext>
            </a:extLst>
          </p:cNvPr>
          <p:cNvSpPr/>
          <p:nvPr/>
        </p:nvSpPr>
        <p:spPr>
          <a:xfrm>
            <a:off x="636776" y="5370506"/>
            <a:ext cx="3206010" cy="8008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el-GR" sz="2200" b="1" dirty="0">
                <a:solidFill>
                  <a:schemeClr val="accent1">
                    <a:lumMod val="75000"/>
                  </a:schemeClr>
                </a:solidFill>
              </a:rPr>
              <a:t>Εσείς </a:t>
            </a:r>
            <a:r>
              <a:rPr lang="el-GR" sz="2200" b="1" u="sng" dirty="0">
                <a:solidFill>
                  <a:schemeClr val="accent1">
                    <a:lumMod val="75000"/>
                  </a:schemeClr>
                </a:solidFill>
              </a:rPr>
              <a:t>είσαστε</a:t>
            </a:r>
            <a:r>
              <a:rPr lang="it-IT" sz="2200" b="1" u="sng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l-GR" sz="2200" b="1" u="sng" dirty="0">
                <a:solidFill>
                  <a:schemeClr val="accent1">
                    <a:lumMod val="75000"/>
                  </a:schemeClr>
                </a:solidFill>
              </a:rPr>
              <a:t>είστε</a:t>
            </a:r>
            <a:r>
              <a:rPr lang="el-GR" sz="2200" b="1" dirty="0">
                <a:solidFill>
                  <a:schemeClr val="accent1">
                    <a:lumMod val="75000"/>
                  </a:schemeClr>
                </a:solidFill>
              </a:rPr>
              <a:t> ο κύριος Σταύρος.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E8429EB2-A386-4F37-AF94-28B4AF213EEB}"/>
              </a:ext>
            </a:extLst>
          </p:cNvPr>
          <p:cNvSpPr/>
          <p:nvPr/>
        </p:nvSpPr>
        <p:spPr>
          <a:xfrm>
            <a:off x="368326" y="2950662"/>
            <a:ext cx="2630589" cy="43858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0"/>
              </a:spcAft>
            </a:pPr>
            <a:r>
              <a:rPr lang="el-GR" sz="2200" b="1" dirty="0">
                <a:solidFill>
                  <a:schemeClr val="accent1">
                    <a:lumMod val="75000"/>
                  </a:schemeClr>
                </a:solidFill>
              </a:rPr>
              <a:t>Αυτό </a:t>
            </a:r>
            <a:r>
              <a:rPr lang="el-GR" sz="2200" b="1" u="sng" dirty="0">
                <a:solidFill>
                  <a:schemeClr val="accent1">
                    <a:lumMod val="75000"/>
                  </a:schemeClr>
                </a:solidFill>
              </a:rPr>
              <a:t>είναι</a:t>
            </a:r>
            <a:r>
              <a:rPr lang="el-GR" sz="2200" b="1" dirty="0">
                <a:solidFill>
                  <a:schemeClr val="accent1">
                    <a:lumMod val="75000"/>
                  </a:schemeClr>
                </a:solidFill>
              </a:rPr>
              <a:t> το αγόρι.</a:t>
            </a:r>
          </a:p>
        </p:txBody>
      </p:sp>
      <p:sp>
        <p:nvSpPr>
          <p:cNvPr id="23" name="CasellaDiTesto 7">
            <a:extLst>
              <a:ext uri="{FF2B5EF4-FFF2-40B4-BE49-F238E27FC236}">
                <a16:creationId xmlns:a16="http://schemas.microsoft.com/office/drawing/2014/main" id="{FB4CD8A7-3085-454B-A90A-4007509B3C52}"/>
              </a:ext>
            </a:extLst>
          </p:cNvPr>
          <p:cNvSpPr txBox="1"/>
          <p:nvPr/>
        </p:nvSpPr>
        <p:spPr>
          <a:xfrm>
            <a:off x="442205" y="6236301"/>
            <a:ext cx="7871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Modern Greek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University, August</a:t>
            </a:r>
            <a:r>
              <a:rPr lang="el-GR" dirty="0">
                <a:solidFill>
                  <a:srgbClr val="002060"/>
                </a:solidFill>
              </a:rPr>
              <a:t> 2022</a:t>
            </a:r>
            <a:endParaRPr lang="it-IT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3693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77B553B1-3491-46E7-AF67-F9483FD0AA10}"/>
              </a:ext>
            </a:extLst>
          </p:cNvPr>
          <p:cNvSpPr/>
          <p:nvPr/>
        </p:nvSpPr>
        <p:spPr>
          <a:xfrm>
            <a:off x="3039717" y="1256907"/>
            <a:ext cx="6112565" cy="37600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0070C0"/>
                </a:solidFill>
              </a:rPr>
              <a:t>εγώ</a:t>
            </a:r>
            <a:r>
              <a:rPr lang="it-IT" sz="2800" b="1" dirty="0">
                <a:solidFill>
                  <a:srgbClr val="0070C0"/>
                </a:solidFill>
              </a:rPr>
              <a:t> 				</a:t>
            </a:r>
            <a:r>
              <a:rPr lang="el-GR" sz="2800" b="1" dirty="0">
                <a:solidFill>
                  <a:srgbClr val="0070C0"/>
                </a:solidFill>
              </a:rPr>
              <a:t>είμαι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0070C0"/>
                </a:solidFill>
              </a:rPr>
              <a:t>εσύ 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				</a:t>
            </a:r>
            <a:r>
              <a:rPr lang="el-GR" sz="2800" b="1" dirty="0">
                <a:solidFill>
                  <a:srgbClr val="0070C0"/>
                </a:solidFill>
              </a:rPr>
              <a:t>είσαι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00B0F0"/>
                </a:solidFill>
              </a:rPr>
              <a:t>αυτός </a:t>
            </a:r>
            <a:r>
              <a:rPr lang="it-IT" sz="2800" b="1" dirty="0">
                <a:solidFill>
                  <a:srgbClr val="FF0000"/>
                </a:solidFill>
              </a:rPr>
              <a:t>|</a:t>
            </a:r>
            <a:r>
              <a:rPr lang="el-GR" sz="2800" b="1" dirty="0">
                <a:solidFill>
                  <a:srgbClr val="00B0F0"/>
                </a:solidFill>
              </a:rPr>
              <a:t> </a:t>
            </a:r>
            <a:r>
              <a:rPr lang="el-GR" sz="2800" b="1" dirty="0">
                <a:solidFill>
                  <a:srgbClr val="F765BC"/>
                </a:solidFill>
              </a:rPr>
              <a:t>αυτή</a:t>
            </a:r>
            <a:r>
              <a:rPr lang="el-GR" sz="2800" b="1" dirty="0">
                <a:solidFill>
                  <a:srgbClr val="00B0F0"/>
                </a:solidFill>
              </a:rPr>
              <a:t> </a:t>
            </a:r>
            <a:r>
              <a:rPr lang="it-IT" sz="2800" b="1" dirty="0">
                <a:solidFill>
                  <a:srgbClr val="FF0000"/>
                </a:solidFill>
              </a:rPr>
              <a:t>|</a:t>
            </a:r>
            <a:r>
              <a:rPr lang="it-IT" sz="2800" b="1" dirty="0">
                <a:solidFill>
                  <a:srgbClr val="00B0F0"/>
                </a:solidFill>
              </a:rPr>
              <a:t> </a:t>
            </a:r>
            <a:r>
              <a:rPr lang="el-GR" sz="2800" b="1" dirty="0">
                <a:solidFill>
                  <a:srgbClr val="92D050"/>
                </a:solidFill>
              </a:rPr>
              <a:t>αυτό</a:t>
            </a:r>
            <a:r>
              <a:rPr lang="it-IT" sz="2800" b="1" dirty="0">
                <a:solidFill>
                  <a:srgbClr val="92D050"/>
                </a:solidFill>
              </a:rPr>
              <a:t>	</a:t>
            </a:r>
            <a:r>
              <a:rPr lang="el-GR" sz="2800" b="1" dirty="0">
                <a:solidFill>
                  <a:srgbClr val="0070C0"/>
                </a:solidFill>
              </a:rPr>
              <a:t>είναι</a:t>
            </a:r>
            <a:endParaRPr lang="it-IT" sz="2800" b="1" dirty="0">
              <a:solidFill>
                <a:srgbClr val="0070C0"/>
              </a:solidFill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0070C0"/>
                </a:solidFill>
              </a:rPr>
              <a:t>εμείς</a:t>
            </a:r>
            <a:r>
              <a:rPr lang="it-IT" sz="2800" b="1" dirty="0">
                <a:solidFill>
                  <a:srgbClr val="0070C0"/>
                </a:solidFill>
              </a:rPr>
              <a:t> 				</a:t>
            </a:r>
            <a:r>
              <a:rPr lang="el-GR" sz="2800" b="1" dirty="0">
                <a:solidFill>
                  <a:srgbClr val="0070C0"/>
                </a:solidFill>
              </a:rPr>
              <a:t>είμαστε</a:t>
            </a:r>
            <a:endParaRPr lang="it-IT" sz="2800" b="1" dirty="0">
              <a:solidFill>
                <a:srgbClr val="0070C0"/>
              </a:solidFill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0070C0"/>
                </a:solidFill>
              </a:rPr>
              <a:t>εσείς 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				</a:t>
            </a:r>
            <a:r>
              <a:rPr lang="el-GR" sz="2800" b="1" dirty="0">
                <a:solidFill>
                  <a:srgbClr val="0070C0"/>
                </a:solidFill>
              </a:rPr>
              <a:t>είσαστε (είστε) </a:t>
            </a:r>
            <a:endParaRPr lang="it-IT" sz="2800" b="1" dirty="0">
              <a:solidFill>
                <a:srgbClr val="0070C0"/>
              </a:solidFill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00B0F0"/>
                </a:solidFill>
              </a:rPr>
              <a:t>αυτοί</a:t>
            </a:r>
            <a:r>
              <a:rPr lang="el-GR" sz="2800" b="1" dirty="0">
                <a:solidFill>
                  <a:srgbClr val="FF0000"/>
                </a:solidFill>
              </a:rPr>
              <a:t> </a:t>
            </a:r>
            <a:r>
              <a:rPr lang="it-IT" sz="2800" b="1" dirty="0">
                <a:solidFill>
                  <a:srgbClr val="FF0000"/>
                </a:solidFill>
              </a:rPr>
              <a:t>| </a:t>
            </a:r>
            <a:r>
              <a:rPr lang="el-GR" sz="2800" b="1" dirty="0">
                <a:solidFill>
                  <a:srgbClr val="F765BC"/>
                </a:solidFill>
              </a:rPr>
              <a:t>αυτές</a:t>
            </a:r>
            <a:r>
              <a:rPr lang="el-GR" sz="2800" b="1" dirty="0">
                <a:solidFill>
                  <a:srgbClr val="FF0000"/>
                </a:solidFill>
              </a:rPr>
              <a:t> </a:t>
            </a:r>
            <a:r>
              <a:rPr lang="it-IT" sz="2800" b="1" dirty="0">
                <a:solidFill>
                  <a:srgbClr val="FF0000"/>
                </a:solidFill>
              </a:rPr>
              <a:t>| </a:t>
            </a:r>
            <a:r>
              <a:rPr lang="el-GR" sz="2800" b="1" dirty="0">
                <a:solidFill>
                  <a:srgbClr val="92D050"/>
                </a:solidFill>
              </a:rPr>
              <a:t>αυτά</a:t>
            </a:r>
            <a:r>
              <a:rPr lang="it-IT" sz="2800" b="1" dirty="0">
                <a:solidFill>
                  <a:schemeClr val="accent1">
                    <a:lumMod val="75000"/>
                  </a:schemeClr>
                </a:solidFill>
              </a:rPr>
              <a:t> 	</a:t>
            </a:r>
            <a:r>
              <a:rPr lang="el-GR" sz="2800" b="1" dirty="0">
                <a:solidFill>
                  <a:srgbClr val="0070C0"/>
                </a:solidFill>
              </a:rPr>
              <a:t>είναι</a:t>
            </a:r>
          </a:p>
          <a:p>
            <a:pPr lvl="0">
              <a:lnSpc>
                <a:spcPct val="107000"/>
              </a:lnSpc>
              <a:spcAft>
                <a:spcPts val="0"/>
              </a:spcAft>
            </a:pPr>
            <a:endParaRPr lang="it-IT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endParaRPr lang="en-GB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" name="CasellaDiTesto 7">
            <a:extLst>
              <a:ext uri="{FF2B5EF4-FFF2-40B4-BE49-F238E27FC236}">
                <a16:creationId xmlns:a16="http://schemas.microsoft.com/office/drawing/2014/main" id="{AE4D002E-D8B0-4694-8906-85C412F04EAD}"/>
              </a:ext>
            </a:extLst>
          </p:cNvPr>
          <p:cNvSpPr txBox="1"/>
          <p:nvPr/>
        </p:nvSpPr>
        <p:spPr>
          <a:xfrm>
            <a:off x="442205" y="6236301"/>
            <a:ext cx="7871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Modern Greek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University, August</a:t>
            </a:r>
            <a:r>
              <a:rPr lang="el-GR" dirty="0">
                <a:solidFill>
                  <a:srgbClr val="002060"/>
                </a:solidFill>
              </a:rPr>
              <a:t> 2022</a:t>
            </a:r>
            <a:endParaRPr lang="it-IT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1267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6238C48-572D-4F44-8DE3-73D8142600EC}"/>
              </a:ext>
            </a:extLst>
          </p:cNvPr>
          <p:cNvSpPr txBox="1"/>
          <p:nvPr/>
        </p:nvSpPr>
        <p:spPr>
          <a:xfrm>
            <a:off x="442205" y="571073"/>
            <a:ext cx="565379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b="1" dirty="0">
                <a:solidFill>
                  <a:srgbClr val="002060"/>
                </a:solidFill>
              </a:rPr>
              <a:t>Γεια σας!</a:t>
            </a:r>
            <a:endParaRPr lang="en-GB" sz="2400" b="1" dirty="0">
              <a:solidFill>
                <a:srgbClr val="002060"/>
              </a:solidFill>
            </a:endParaRP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Κώστας Κανάκης: </a:t>
            </a:r>
            <a:r>
              <a:rPr lang="el-GR" sz="2000" b="1" dirty="0">
                <a:solidFill>
                  <a:srgbClr val="0070C0"/>
                </a:solidFill>
              </a:rPr>
              <a:t>Γεια σας. Λέγομαι Κώστας Κανάκης.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Λόρα Γκριν </a:t>
            </a:r>
            <a:r>
              <a:rPr lang="it-IT" sz="2000" b="1" dirty="0">
                <a:solidFill>
                  <a:srgbClr val="C00000"/>
                </a:solidFill>
              </a:rPr>
              <a:t>(Laura Greene)</a:t>
            </a:r>
            <a:r>
              <a:rPr lang="el-GR" sz="2000" b="1" dirty="0">
                <a:solidFill>
                  <a:srgbClr val="C00000"/>
                </a:solidFill>
              </a:rPr>
              <a:t>: </a:t>
            </a:r>
            <a:r>
              <a:rPr lang="el-GR" sz="2000" b="1" dirty="0">
                <a:solidFill>
                  <a:srgbClr val="0070C0"/>
                </a:solidFill>
              </a:rPr>
              <a:t>Χαίρω πολύ. Λόρα Γκριν.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Κώστας Κανάκης: </a:t>
            </a:r>
            <a:r>
              <a:rPr lang="el-GR" sz="2000" b="1" dirty="0">
                <a:solidFill>
                  <a:srgbClr val="0070C0"/>
                </a:solidFill>
              </a:rPr>
              <a:t>Χαίρω πολύ.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436B6FB-019C-4A40-8C11-E0C44160A553}"/>
              </a:ext>
            </a:extLst>
          </p:cNvPr>
          <p:cNvSpPr txBox="1"/>
          <p:nvPr/>
        </p:nvSpPr>
        <p:spPr>
          <a:xfrm>
            <a:off x="442204" y="4038893"/>
            <a:ext cx="56537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b="1" dirty="0">
                <a:solidFill>
                  <a:srgbClr val="002060"/>
                </a:solidFill>
              </a:rPr>
              <a:t>Γεια σου!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Μόνικα: </a:t>
            </a:r>
            <a:r>
              <a:rPr lang="el-GR" sz="2000" b="1" dirty="0">
                <a:solidFill>
                  <a:srgbClr val="0070C0"/>
                </a:solidFill>
              </a:rPr>
              <a:t>Γεια σου. Με λένε Μόνικα.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Γιάννης: </a:t>
            </a:r>
            <a:r>
              <a:rPr lang="el-GR" sz="2000" b="1" dirty="0">
                <a:solidFill>
                  <a:srgbClr val="0070C0"/>
                </a:solidFill>
              </a:rPr>
              <a:t>Γεια σου Μόνικα. Με λένε Γιάννη.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F38E2AD-69BB-4F11-A92D-B40FD4DC45C0}"/>
              </a:ext>
            </a:extLst>
          </p:cNvPr>
          <p:cNvSpPr txBox="1"/>
          <p:nvPr/>
        </p:nvSpPr>
        <p:spPr>
          <a:xfrm>
            <a:off x="6184292" y="571073"/>
            <a:ext cx="565379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b="1" dirty="0">
                <a:solidFill>
                  <a:srgbClr val="002060"/>
                </a:solidFill>
              </a:rPr>
              <a:t>Πώς σας λένε;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Πέτρος Δήμας: </a:t>
            </a:r>
            <a:r>
              <a:rPr lang="el-GR" sz="2000" b="1" dirty="0">
                <a:solidFill>
                  <a:srgbClr val="0070C0"/>
                </a:solidFill>
              </a:rPr>
              <a:t>Πώς σας λένε;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Κάρμεν Μοράλες </a:t>
            </a:r>
            <a:r>
              <a:rPr lang="it-IT" sz="2000" b="1" dirty="0">
                <a:solidFill>
                  <a:srgbClr val="C00000"/>
                </a:solidFill>
              </a:rPr>
              <a:t>(Carmen Morales)</a:t>
            </a:r>
            <a:r>
              <a:rPr lang="el-GR" sz="2000" b="1" dirty="0">
                <a:solidFill>
                  <a:srgbClr val="C00000"/>
                </a:solidFill>
              </a:rPr>
              <a:t>: </a:t>
            </a:r>
            <a:r>
              <a:rPr lang="el-GR" sz="2000" b="1" dirty="0">
                <a:solidFill>
                  <a:srgbClr val="0070C0"/>
                </a:solidFill>
              </a:rPr>
              <a:t>Με λένε Κάρμεν Μοράλες. Εσάς;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Πέτρος Δήμας: </a:t>
            </a:r>
            <a:r>
              <a:rPr lang="el-GR" sz="2000" b="1" dirty="0">
                <a:solidFill>
                  <a:srgbClr val="0070C0"/>
                </a:solidFill>
              </a:rPr>
              <a:t>Με λένε Πέτρο Δήμα.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Κάρμεν Μοράλες: </a:t>
            </a:r>
            <a:r>
              <a:rPr lang="el-GR" sz="2000" b="1" dirty="0">
                <a:solidFill>
                  <a:srgbClr val="0070C0"/>
                </a:solidFill>
              </a:rPr>
              <a:t>Χαίρω πολύ.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Πέτρος Δήμας: </a:t>
            </a:r>
            <a:r>
              <a:rPr lang="el-GR" sz="2000" b="1" dirty="0">
                <a:solidFill>
                  <a:srgbClr val="0070C0"/>
                </a:solidFill>
              </a:rPr>
              <a:t>Κι εγώ.</a:t>
            </a:r>
          </a:p>
          <a:p>
            <a:pPr marL="285750" indent="-285750">
              <a:buFontTx/>
              <a:buChar char="-"/>
            </a:pPr>
            <a:endParaRPr lang="el-GR" sz="2400" b="1" dirty="0">
              <a:solidFill>
                <a:srgbClr val="0070C0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D7E11A3-1C21-4E42-BD72-3DDA74572589}"/>
              </a:ext>
            </a:extLst>
          </p:cNvPr>
          <p:cNvSpPr txBox="1"/>
          <p:nvPr/>
        </p:nvSpPr>
        <p:spPr>
          <a:xfrm>
            <a:off x="6178409" y="4038893"/>
            <a:ext cx="57420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b="1" dirty="0">
                <a:solidFill>
                  <a:srgbClr val="002060"/>
                </a:solidFill>
              </a:rPr>
              <a:t>Πώς σε λένε;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Κατερίνα: </a:t>
            </a:r>
            <a:r>
              <a:rPr lang="el-GR" sz="2000" b="1" dirty="0">
                <a:solidFill>
                  <a:srgbClr val="0070C0"/>
                </a:solidFill>
              </a:rPr>
              <a:t>Πώς σε λένε;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Πέτρος: </a:t>
            </a:r>
            <a:r>
              <a:rPr lang="el-GR" sz="2000" b="1" dirty="0">
                <a:solidFill>
                  <a:srgbClr val="0070C0"/>
                </a:solidFill>
              </a:rPr>
              <a:t>Με λένε Πέτρο. Εσένα;</a:t>
            </a:r>
          </a:p>
          <a:p>
            <a:pPr marL="285750" indent="-285750">
              <a:buFontTx/>
              <a:buChar char="-"/>
            </a:pPr>
            <a:r>
              <a:rPr lang="el-GR" sz="2000" b="1" dirty="0">
                <a:solidFill>
                  <a:srgbClr val="C00000"/>
                </a:solidFill>
              </a:rPr>
              <a:t>Κατερίνα: </a:t>
            </a:r>
            <a:r>
              <a:rPr lang="el-GR" sz="2000" b="1" dirty="0">
                <a:solidFill>
                  <a:srgbClr val="0070C0"/>
                </a:solidFill>
              </a:rPr>
              <a:t>Με λένε Κατερίνα;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8E477C4-66A4-46B9-944F-8F58255D5016}"/>
              </a:ext>
            </a:extLst>
          </p:cNvPr>
          <p:cNvSpPr txBox="1"/>
          <p:nvPr/>
        </p:nvSpPr>
        <p:spPr>
          <a:xfrm>
            <a:off x="6178409" y="2977909"/>
            <a:ext cx="3724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rgbClr val="002060"/>
                </a:solidFill>
              </a:rPr>
              <a:t>[</a:t>
            </a:r>
            <a:r>
              <a:rPr lang="el-GR" sz="2400" i="1" dirty="0">
                <a:solidFill>
                  <a:srgbClr val="002060"/>
                </a:solidFill>
              </a:rPr>
              <a:t>Πώς σας λένε; ⇄</a:t>
            </a:r>
            <a:r>
              <a:rPr lang="it-IT" sz="2400" i="1" dirty="0">
                <a:solidFill>
                  <a:srgbClr val="002060"/>
                </a:solidFill>
              </a:rPr>
              <a:t> </a:t>
            </a:r>
            <a:r>
              <a:rPr lang="el-GR" sz="2400" i="1" u="sng" dirty="0">
                <a:solidFill>
                  <a:srgbClr val="002060"/>
                </a:solidFill>
              </a:rPr>
              <a:t>Εσάς</a:t>
            </a:r>
            <a:r>
              <a:rPr lang="el-GR" sz="2400" i="1" dirty="0">
                <a:solidFill>
                  <a:srgbClr val="002060"/>
                </a:solidFill>
              </a:rPr>
              <a:t>;</a:t>
            </a:r>
            <a:r>
              <a:rPr lang="it-IT" sz="2400" i="1" dirty="0">
                <a:solidFill>
                  <a:srgbClr val="002060"/>
                </a:solidFill>
              </a:rPr>
              <a:t>]</a:t>
            </a:r>
            <a:endParaRPr lang="en-GB" sz="2000" i="1" dirty="0">
              <a:solidFill>
                <a:srgbClr val="002060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BC91935-0EFE-4D37-9746-39E64C7C9FC2}"/>
              </a:ext>
            </a:extLst>
          </p:cNvPr>
          <p:cNvSpPr txBox="1"/>
          <p:nvPr/>
        </p:nvSpPr>
        <p:spPr>
          <a:xfrm>
            <a:off x="6178409" y="5550181"/>
            <a:ext cx="3422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rgbClr val="002060"/>
                </a:solidFill>
              </a:rPr>
              <a:t>[</a:t>
            </a:r>
            <a:r>
              <a:rPr lang="el-GR" sz="2400" i="1" dirty="0">
                <a:solidFill>
                  <a:srgbClr val="002060"/>
                </a:solidFill>
              </a:rPr>
              <a:t>Πώς σε λένε; ⇄</a:t>
            </a:r>
            <a:r>
              <a:rPr lang="it-IT" sz="2400" i="1" dirty="0">
                <a:solidFill>
                  <a:srgbClr val="002060"/>
                </a:solidFill>
              </a:rPr>
              <a:t> </a:t>
            </a:r>
            <a:r>
              <a:rPr lang="el-GR" sz="2400" i="1" u="sng" dirty="0">
                <a:solidFill>
                  <a:srgbClr val="002060"/>
                </a:solidFill>
              </a:rPr>
              <a:t>Εσένα</a:t>
            </a:r>
            <a:r>
              <a:rPr lang="el-GR" sz="2400" i="1" dirty="0">
                <a:solidFill>
                  <a:srgbClr val="002060"/>
                </a:solidFill>
              </a:rPr>
              <a:t>;</a:t>
            </a:r>
            <a:r>
              <a:rPr lang="it-IT" sz="2400" i="1" dirty="0">
                <a:solidFill>
                  <a:srgbClr val="002060"/>
                </a:solidFill>
              </a:rPr>
              <a:t>]</a:t>
            </a:r>
            <a:endParaRPr lang="en-GB" sz="2000" i="1" dirty="0">
              <a:solidFill>
                <a:srgbClr val="002060"/>
              </a:solidFill>
            </a:endParaRPr>
          </a:p>
        </p:txBody>
      </p: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F17731E8-3025-4D34-84B6-71ADB531CCBA}"/>
              </a:ext>
            </a:extLst>
          </p:cNvPr>
          <p:cNvCxnSpPr/>
          <p:nvPr/>
        </p:nvCxnSpPr>
        <p:spPr>
          <a:xfrm>
            <a:off x="6095999" y="84409"/>
            <a:ext cx="0" cy="5977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sellaDiTesto 7">
            <a:extLst>
              <a:ext uri="{FF2B5EF4-FFF2-40B4-BE49-F238E27FC236}">
                <a16:creationId xmlns:a16="http://schemas.microsoft.com/office/drawing/2014/main" id="{BF90DFA6-1A20-49E9-81BB-091F6E5B24D9}"/>
              </a:ext>
            </a:extLst>
          </p:cNvPr>
          <p:cNvSpPr txBox="1"/>
          <p:nvPr/>
        </p:nvSpPr>
        <p:spPr>
          <a:xfrm>
            <a:off x="442205" y="6236301"/>
            <a:ext cx="7871478" cy="3744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0070C0"/>
                </a:solidFill>
              </a:rPr>
              <a:t>Modern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Greek</a:t>
            </a:r>
            <a:r>
              <a:rPr lang="it-IT" dirty="0">
                <a:solidFill>
                  <a:srgbClr val="0070C0"/>
                </a:solidFill>
              </a:rPr>
              <a:t>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University, August</a:t>
            </a:r>
            <a:r>
              <a:rPr lang="el-GR" dirty="0">
                <a:solidFill>
                  <a:srgbClr val="002060"/>
                </a:solidFill>
              </a:rPr>
              <a:t> 2022</a:t>
            </a:r>
            <a:endParaRPr lang="it-IT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378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sp>
        <p:nvSpPr>
          <p:cNvPr id="8" name="CasellaDiTesto 7"/>
          <p:cNvSpPr txBox="1"/>
          <p:nvPr/>
        </p:nvSpPr>
        <p:spPr>
          <a:xfrm>
            <a:off x="442205" y="6236301"/>
            <a:ext cx="7871478" cy="3744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0070C0"/>
                </a:solidFill>
              </a:rPr>
              <a:t>Modern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Greek</a:t>
            </a:r>
            <a:r>
              <a:rPr lang="it-IT" dirty="0">
                <a:solidFill>
                  <a:srgbClr val="0070C0"/>
                </a:solidFill>
              </a:rPr>
              <a:t>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University, August</a:t>
            </a:r>
            <a:r>
              <a:rPr lang="el-GR" dirty="0">
                <a:solidFill>
                  <a:srgbClr val="002060"/>
                </a:solidFill>
              </a:rPr>
              <a:t> 2022</a:t>
            </a:r>
            <a:endParaRPr lang="it-IT" dirty="0">
              <a:solidFill>
                <a:srgbClr val="002060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6238C48-572D-4F44-8DE3-73D8142600EC}"/>
              </a:ext>
            </a:extLst>
          </p:cNvPr>
          <p:cNvSpPr txBox="1"/>
          <p:nvPr/>
        </p:nvSpPr>
        <p:spPr>
          <a:xfrm>
            <a:off x="339970" y="106102"/>
            <a:ext cx="70050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b="1" dirty="0">
                <a:solidFill>
                  <a:srgbClr val="002060"/>
                </a:solidFill>
              </a:rPr>
              <a:t>Από πού είστε;</a:t>
            </a:r>
            <a:endParaRPr lang="en-GB" sz="3200" b="1" dirty="0">
              <a:solidFill>
                <a:srgbClr val="002060"/>
              </a:solidFill>
            </a:endParaRPr>
          </a:p>
          <a:p>
            <a:pPr marL="285750" indent="-285750">
              <a:buFontTx/>
              <a:buChar char="-"/>
            </a:pPr>
            <a:r>
              <a:rPr lang="el-GR" sz="2800" b="1" dirty="0">
                <a:solidFill>
                  <a:srgbClr val="C00000"/>
                </a:solidFill>
              </a:rPr>
              <a:t>Κώστας Κανάκης: </a:t>
            </a:r>
            <a:r>
              <a:rPr lang="el-GR" sz="2800" b="1" dirty="0">
                <a:solidFill>
                  <a:srgbClr val="0070C0"/>
                </a:solidFill>
              </a:rPr>
              <a:t>Από πού είστε, κυρία Γκριν;</a:t>
            </a:r>
          </a:p>
          <a:p>
            <a:pPr marL="285750" indent="-285750">
              <a:buFontTx/>
              <a:buChar char="-"/>
            </a:pPr>
            <a:r>
              <a:rPr lang="el-GR" sz="2800" b="1" dirty="0">
                <a:solidFill>
                  <a:srgbClr val="C00000"/>
                </a:solidFill>
              </a:rPr>
              <a:t>Λόρα Γκριν: </a:t>
            </a:r>
            <a:r>
              <a:rPr lang="el-GR" sz="2800" b="1" dirty="0">
                <a:solidFill>
                  <a:srgbClr val="0070C0"/>
                </a:solidFill>
              </a:rPr>
              <a:t>Είμαι από τον Καναδά. Εσείς;</a:t>
            </a:r>
          </a:p>
          <a:p>
            <a:pPr marL="285750" indent="-285750">
              <a:buFontTx/>
              <a:buChar char="-"/>
            </a:pPr>
            <a:r>
              <a:rPr lang="el-GR" sz="2800" b="1" dirty="0">
                <a:solidFill>
                  <a:srgbClr val="C00000"/>
                </a:solidFill>
              </a:rPr>
              <a:t>Κώστας Κανάκης: </a:t>
            </a:r>
            <a:r>
              <a:rPr lang="el-GR" sz="2800" b="1" dirty="0">
                <a:solidFill>
                  <a:srgbClr val="0070C0"/>
                </a:solidFill>
              </a:rPr>
              <a:t>Είμαι από την Ελλάδα.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436B6FB-019C-4A40-8C11-E0C44160A553}"/>
              </a:ext>
            </a:extLst>
          </p:cNvPr>
          <p:cNvSpPr txBox="1"/>
          <p:nvPr/>
        </p:nvSpPr>
        <p:spPr>
          <a:xfrm>
            <a:off x="6716024" y="3609283"/>
            <a:ext cx="565379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b="1" dirty="0">
                <a:solidFill>
                  <a:srgbClr val="002060"/>
                </a:solidFill>
              </a:rPr>
              <a:t>Από πού είσαι;</a:t>
            </a:r>
          </a:p>
          <a:p>
            <a:pPr marL="285750" indent="-285750">
              <a:buFontTx/>
              <a:buChar char="-"/>
            </a:pPr>
            <a:r>
              <a:rPr lang="el-GR" sz="2800" b="1" dirty="0">
                <a:solidFill>
                  <a:srgbClr val="C00000"/>
                </a:solidFill>
              </a:rPr>
              <a:t>Σοφί: </a:t>
            </a:r>
            <a:r>
              <a:rPr lang="el-GR" sz="2800" b="1" dirty="0">
                <a:solidFill>
                  <a:srgbClr val="0070C0"/>
                </a:solidFill>
              </a:rPr>
              <a:t>Από πού είσαι, Τάρα;</a:t>
            </a:r>
          </a:p>
          <a:p>
            <a:pPr marL="285750" indent="-285750">
              <a:buFontTx/>
              <a:buChar char="-"/>
            </a:pPr>
            <a:r>
              <a:rPr lang="el-GR" sz="2800" b="1" dirty="0">
                <a:solidFill>
                  <a:srgbClr val="C00000"/>
                </a:solidFill>
              </a:rPr>
              <a:t>Τάρα: </a:t>
            </a:r>
            <a:r>
              <a:rPr lang="el-GR" sz="2800" b="1" dirty="0">
                <a:solidFill>
                  <a:srgbClr val="0070C0"/>
                </a:solidFill>
              </a:rPr>
              <a:t>Από την Ινδία. Εσύ;</a:t>
            </a:r>
          </a:p>
          <a:p>
            <a:pPr marL="285750" indent="-285750">
              <a:buFontTx/>
              <a:buChar char="-"/>
            </a:pPr>
            <a:r>
              <a:rPr lang="el-GR" sz="2800" b="1" dirty="0">
                <a:solidFill>
                  <a:srgbClr val="C00000"/>
                </a:solidFill>
              </a:rPr>
              <a:t>Σοφί: </a:t>
            </a:r>
            <a:r>
              <a:rPr lang="el-GR" sz="2800" b="1" dirty="0">
                <a:solidFill>
                  <a:srgbClr val="0070C0"/>
                </a:solidFill>
              </a:rPr>
              <a:t>Είμαι από την Γαλλία</a:t>
            </a:r>
            <a:r>
              <a:rPr lang="el-GR" sz="2000" b="1" dirty="0">
                <a:solidFill>
                  <a:srgbClr val="0070C0"/>
                </a:solidFill>
              </a:rPr>
              <a:t>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1C2B227-AA9F-478A-B3CE-5D3102BEE6ED}"/>
              </a:ext>
            </a:extLst>
          </p:cNvPr>
          <p:cNvSpPr txBox="1"/>
          <p:nvPr/>
        </p:nvSpPr>
        <p:spPr>
          <a:xfrm>
            <a:off x="442205" y="2431108"/>
            <a:ext cx="3724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rgbClr val="002060"/>
                </a:solidFill>
              </a:rPr>
              <a:t>[</a:t>
            </a:r>
            <a:r>
              <a:rPr lang="el-GR" sz="2400" i="1" dirty="0">
                <a:solidFill>
                  <a:srgbClr val="002060"/>
                </a:solidFill>
              </a:rPr>
              <a:t>Εσείς ⇄</a:t>
            </a:r>
            <a:r>
              <a:rPr lang="it-IT" sz="2400" i="1" dirty="0">
                <a:solidFill>
                  <a:srgbClr val="002060"/>
                </a:solidFill>
              </a:rPr>
              <a:t> </a:t>
            </a:r>
            <a:r>
              <a:rPr lang="el-GR" sz="2400" i="1" u="sng" dirty="0">
                <a:solidFill>
                  <a:srgbClr val="002060"/>
                </a:solidFill>
              </a:rPr>
              <a:t>Είστε</a:t>
            </a:r>
            <a:r>
              <a:rPr lang="it-IT" sz="2400" i="1" dirty="0">
                <a:solidFill>
                  <a:srgbClr val="002060"/>
                </a:solidFill>
              </a:rPr>
              <a:t>]</a:t>
            </a:r>
            <a:endParaRPr lang="en-GB" sz="2000" i="1" dirty="0">
              <a:solidFill>
                <a:srgbClr val="002060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431A7C9-D60E-4C3C-B52E-2DA75202A830}"/>
              </a:ext>
            </a:extLst>
          </p:cNvPr>
          <p:cNvSpPr txBox="1"/>
          <p:nvPr/>
        </p:nvSpPr>
        <p:spPr>
          <a:xfrm>
            <a:off x="6771802" y="5606833"/>
            <a:ext cx="3724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i="1" dirty="0">
                <a:solidFill>
                  <a:srgbClr val="002060"/>
                </a:solidFill>
              </a:rPr>
              <a:t>[</a:t>
            </a:r>
            <a:r>
              <a:rPr lang="el-GR" sz="2400" i="1" dirty="0">
                <a:solidFill>
                  <a:srgbClr val="002060"/>
                </a:solidFill>
              </a:rPr>
              <a:t>Εσύ ⇄</a:t>
            </a:r>
            <a:r>
              <a:rPr lang="it-IT" sz="2400" i="1" dirty="0">
                <a:solidFill>
                  <a:srgbClr val="002060"/>
                </a:solidFill>
              </a:rPr>
              <a:t> </a:t>
            </a:r>
            <a:r>
              <a:rPr lang="el-GR" sz="2400" i="1" u="sng" dirty="0">
                <a:solidFill>
                  <a:srgbClr val="002060"/>
                </a:solidFill>
              </a:rPr>
              <a:t>Είσαι</a:t>
            </a:r>
            <a:r>
              <a:rPr lang="it-IT" sz="2400" i="1" dirty="0">
                <a:solidFill>
                  <a:srgbClr val="002060"/>
                </a:solidFill>
              </a:rPr>
              <a:t>]</a:t>
            </a:r>
            <a:endParaRPr lang="en-GB" sz="2000" i="1" dirty="0">
              <a:solidFill>
                <a:srgbClr val="002060"/>
              </a:solidFill>
            </a:endParaRP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876A0BBB-B387-4BAE-896E-788FDDC94CA4}"/>
              </a:ext>
            </a:extLst>
          </p:cNvPr>
          <p:cNvGrpSpPr/>
          <p:nvPr/>
        </p:nvGrpSpPr>
        <p:grpSpPr>
          <a:xfrm>
            <a:off x="578708" y="4026050"/>
            <a:ext cx="5217493" cy="1076974"/>
            <a:chOff x="254837" y="2676582"/>
            <a:chExt cx="5217493" cy="1076974"/>
          </a:xfrm>
        </p:grpSpPr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754AAE50-9870-420A-A535-A44831B9E1E6}"/>
                </a:ext>
              </a:extLst>
            </p:cNvPr>
            <p:cNvSpPr txBox="1"/>
            <p:nvPr/>
          </p:nvSpPr>
          <p:spPr>
            <a:xfrm>
              <a:off x="254837" y="3041690"/>
              <a:ext cx="15317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2400" i="1" dirty="0">
                  <a:solidFill>
                    <a:srgbClr val="002060"/>
                  </a:solidFill>
                </a:rPr>
                <a:t>Είμαι από</a:t>
              </a:r>
              <a:endParaRPr lang="en-GB" sz="2000" i="1" dirty="0">
                <a:solidFill>
                  <a:srgbClr val="002060"/>
                </a:solidFill>
              </a:endParaRPr>
            </a:p>
          </p:txBody>
        </p:sp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C4742ADE-C476-49FA-8280-3AE9CB541C24}"/>
                </a:ext>
              </a:extLst>
            </p:cNvPr>
            <p:cNvSpPr txBox="1"/>
            <p:nvPr/>
          </p:nvSpPr>
          <p:spPr>
            <a:xfrm>
              <a:off x="1643661" y="2676582"/>
              <a:ext cx="31252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2400" b="1" i="1" dirty="0">
                  <a:solidFill>
                    <a:srgbClr val="0070C0"/>
                  </a:solidFill>
                </a:rPr>
                <a:t>τον</a:t>
              </a:r>
              <a:r>
                <a:rPr lang="el-GR" sz="2400" i="1" dirty="0">
                  <a:solidFill>
                    <a:srgbClr val="0070C0"/>
                  </a:solidFill>
                </a:rPr>
                <a:t> Καναδά./Λίβανο. </a:t>
              </a:r>
              <a:endParaRPr lang="en-GB" sz="2000" i="1" dirty="0">
                <a:solidFill>
                  <a:srgbClr val="0070C0"/>
                </a:solidFill>
              </a:endParaRPr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8F7D9E81-25B4-4F75-902E-AB0298C9139B}"/>
                </a:ext>
              </a:extLst>
            </p:cNvPr>
            <p:cNvSpPr txBox="1"/>
            <p:nvPr/>
          </p:nvSpPr>
          <p:spPr>
            <a:xfrm>
              <a:off x="1643659" y="2982853"/>
              <a:ext cx="38286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2400" b="1" i="1" dirty="0">
                  <a:solidFill>
                    <a:srgbClr val="F5398E"/>
                  </a:solidFill>
                </a:rPr>
                <a:t>την</a:t>
              </a:r>
              <a:r>
                <a:rPr lang="el-GR" sz="2400" i="1" dirty="0">
                  <a:solidFill>
                    <a:srgbClr val="F5398E"/>
                  </a:solidFill>
                </a:rPr>
                <a:t> Ινδία./Αγγλία./Αμερική. </a:t>
              </a:r>
              <a:endParaRPr lang="en-GB" sz="2000" i="1" dirty="0">
                <a:solidFill>
                  <a:srgbClr val="F5398E"/>
                </a:solidFill>
              </a:endParaRPr>
            </a:p>
          </p:txBody>
        </p:sp>
        <p:sp>
          <p:nvSpPr>
            <p:cNvPr id="18" name="CasellaDiTesto 17">
              <a:extLst>
                <a:ext uri="{FF2B5EF4-FFF2-40B4-BE49-F238E27FC236}">
                  <a16:creationId xmlns:a16="http://schemas.microsoft.com/office/drawing/2014/main" id="{B41B043E-76AC-4CEB-9ACD-A247B42C31B1}"/>
                </a:ext>
              </a:extLst>
            </p:cNvPr>
            <p:cNvSpPr txBox="1"/>
            <p:nvPr/>
          </p:nvSpPr>
          <p:spPr>
            <a:xfrm>
              <a:off x="1643659" y="3291891"/>
              <a:ext cx="31252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2400" b="1" i="1" dirty="0">
                  <a:solidFill>
                    <a:srgbClr val="00B050"/>
                  </a:solidFill>
                </a:rPr>
                <a:t>το</a:t>
              </a:r>
              <a:r>
                <a:rPr lang="el-GR" sz="2400" i="1" dirty="0">
                  <a:solidFill>
                    <a:srgbClr val="00B050"/>
                  </a:solidFill>
                </a:rPr>
                <a:t> Βέλγιο./Μεξικό. </a:t>
              </a:r>
              <a:endParaRPr lang="en-GB" sz="2000" i="1" dirty="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810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sp>
        <p:nvSpPr>
          <p:cNvPr id="8" name="CasellaDiTesto 7"/>
          <p:cNvSpPr txBox="1"/>
          <p:nvPr/>
        </p:nvSpPr>
        <p:spPr>
          <a:xfrm>
            <a:off x="442205" y="6236301"/>
            <a:ext cx="7871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0070C0"/>
                </a:solidFill>
              </a:rPr>
              <a:t>Modern</a:t>
            </a:r>
            <a:r>
              <a:rPr lang="it-IT" dirty="0">
                <a:solidFill>
                  <a:srgbClr val="0070C0"/>
                </a:solidFill>
              </a:rPr>
              <a:t> </a:t>
            </a:r>
            <a:r>
              <a:rPr lang="it-IT" dirty="0" err="1">
                <a:solidFill>
                  <a:srgbClr val="0070C0"/>
                </a:solidFill>
              </a:rPr>
              <a:t>Greek</a:t>
            </a:r>
            <a:r>
              <a:rPr lang="it-IT" dirty="0">
                <a:solidFill>
                  <a:srgbClr val="0070C0"/>
                </a:solidFill>
              </a:rPr>
              <a:t>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University, August</a:t>
            </a:r>
            <a:r>
              <a:rPr lang="el-GR" dirty="0">
                <a:solidFill>
                  <a:srgbClr val="002060"/>
                </a:solidFill>
              </a:rPr>
              <a:t> 2022</a:t>
            </a:r>
            <a:endParaRPr lang="it-IT" dirty="0">
              <a:solidFill>
                <a:srgbClr val="002060"/>
              </a:solidFill>
            </a:endParaRP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77B553B1-3491-46E7-AF67-F9483FD0AA10}"/>
              </a:ext>
            </a:extLst>
          </p:cNvPr>
          <p:cNvSpPr/>
          <p:nvPr/>
        </p:nvSpPr>
        <p:spPr>
          <a:xfrm>
            <a:off x="990598" y="1052003"/>
            <a:ext cx="4883426" cy="2376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92D050"/>
                </a:solidFill>
              </a:rPr>
              <a:t>το Βέλγιο </a:t>
            </a:r>
            <a:r>
              <a:rPr lang="it-IT" sz="2800" b="1" dirty="0">
                <a:solidFill>
                  <a:srgbClr val="0070C0"/>
                </a:solidFill>
              </a:rPr>
              <a:t>|</a:t>
            </a:r>
            <a:r>
              <a:rPr lang="it-IT" sz="2800" b="1" dirty="0">
                <a:solidFill>
                  <a:srgbClr val="92D050"/>
                </a:solidFill>
              </a:rPr>
              <a:t> </a:t>
            </a:r>
            <a:r>
              <a:rPr lang="el-GR" sz="2800" b="1" dirty="0">
                <a:solidFill>
                  <a:srgbClr val="FF0000"/>
                </a:solidFill>
              </a:rPr>
              <a:t>η Αγγλία</a:t>
            </a:r>
          </a:p>
          <a:p>
            <a:pPr>
              <a:lnSpc>
                <a:spcPct val="107000"/>
              </a:lnSpc>
            </a:pPr>
            <a:endParaRPr lang="el-GR" sz="2800" b="1" dirty="0">
              <a:solidFill>
                <a:srgbClr val="FF0000"/>
              </a:solidFill>
            </a:endParaRP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Α: Από πού είστε;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Β: Είμαι από το Βέλγιο. Εσείς;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Α: Είμαι από την Αγγλία.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5C3FBC5-A156-4099-9234-F5AAAD44CF64}"/>
              </a:ext>
            </a:extLst>
          </p:cNvPr>
          <p:cNvSpPr/>
          <p:nvPr/>
        </p:nvSpPr>
        <p:spPr>
          <a:xfrm>
            <a:off x="7345045" y="164235"/>
            <a:ext cx="4913906" cy="532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FF0000"/>
                </a:solidFill>
              </a:rPr>
              <a:t>Από πού είστε; Από πού είσαι;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1C6B3F74-F121-4542-99DB-7CDA3CE44893}"/>
              </a:ext>
            </a:extLst>
          </p:cNvPr>
          <p:cNvSpPr/>
          <p:nvPr/>
        </p:nvSpPr>
        <p:spPr>
          <a:xfrm>
            <a:off x="5871970" y="3429000"/>
            <a:ext cx="5222750" cy="2376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Γερμανία </a:t>
            </a:r>
            <a:r>
              <a:rPr lang="it-IT" sz="2800" b="1" dirty="0">
                <a:solidFill>
                  <a:srgbClr val="0070C0"/>
                </a:solidFill>
              </a:rPr>
              <a:t>|</a:t>
            </a:r>
            <a:r>
              <a:rPr lang="it-IT" sz="2800" b="1" dirty="0">
                <a:solidFill>
                  <a:srgbClr val="92D050"/>
                </a:solidFill>
              </a:rPr>
              <a:t> </a:t>
            </a:r>
            <a:r>
              <a:rPr lang="el-GR" sz="2800" b="1" dirty="0">
                <a:solidFill>
                  <a:srgbClr val="0070C0"/>
                </a:solidFill>
              </a:rPr>
              <a:t>ο Καναδάς</a:t>
            </a:r>
          </a:p>
          <a:p>
            <a:pPr>
              <a:lnSpc>
                <a:spcPct val="107000"/>
              </a:lnSpc>
            </a:pPr>
            <a:endParaRPr lang="el-GR" sz="2800" b="1" dirty="0">
              <a:solidFill>
                <a:srgbClr val="0070C0"/>
              </a:solidFill>
            </a:endParaRP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Α: Από πού είσαι;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Β: Είμαι από την Γερμανία. Εσύ;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Α: Είμαι από τον Καναδά.</a:t>
            </a:r>
          </a:p>
        </p:txBody>
      </p:sp>
    </p:spTree>
    <p:extLst>
      <p:ext uri="{BB962C8B-B14F-4D97-AF65-F5344CB8AC3E}">
        <p14:creationId xmlns:p14="http://schemas.microsoft.com/office/powerpoint/2010/main" val="980021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77B553B1-3491-46E7-AF67-F9483FD0AA10}"/>
              </a:ext>
            </a:extLst>
          </p:cNvPr>
          <p:cNvSpPr/>
          <p:nvPr/>
        </p:nvSpPr>
        <p:spPr>
          <a:xfrm>
            <a:off x="990598" y="1052003"/>
            <a:ext cx="5440682" cy="2376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Ινδία </a:t>
            </a:r>
            <a:r>
              <a:rPr lang="it-IT" sz="2800" b="1" dirty="0">
                <a:solidFill>
                  <a:srgbClr val="0070C0"/>
                </a:solidFill>
              </a:rPr>
              <a:t>|</a:t>
            </a:r>
            <a:r>
              <a:rPr lang="it-IT" sz="2800" b="1" dirty="0">
                <a:solidFill>
                  <a:srgbClr val="92D050"/>
                </a:solidFill>
              </a:rPr>
              <a:t> </a:t>
            </a:r>
            <a:r>
              <a:rPr lang="el-GR" sz="2800" b="1" dirty="0">
                <a:solidFill>
                  <a:srgbClr val="92D050"/>
                </a:solidFill>
              </a:rPr>
              <a:t>το Ισραήλ</a:t>
            </a:r>
          </a:p>
          <a:p>
            <a:pPr>
              <a:lnSpc>
                <a:spcPct val="107000"/>
              </a:lnSpc>
            </a:pPr>
            <a:endParaRPr lang="el-GR" sz="2800" b="1" dirty="0">
              <a:solidFill>
                <a:srgbClr val="FF0000"/>
              </a:solidFill>
            </a:endParaRP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Α: Από πού είστε;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Β: Είμαι από την Ινδία. Εσείς;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Α: Είμαι από το Ισραήλ.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5C3FBC5-A156-4099-9234-F5AAAD44CF64}"/>
              </a:ext>
            </a:extLst>
          </p:cNvPr>
          <p:cNvSpPr/>
          <p:nvPr/>
        </p:nvSpPr>
        <p:spPr>
          <a:xfrm>
            <a:off x="7345045" y="164235"/>
            <a:ext cx="4913906" cy="532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FF0000"/>
                </a:solidFill>
              </a:rPr>
              <a:t>Από πού είστε; Από πού είσαι;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1C6B3F74-F121-4542-99DB-7CDA3CE44893}"/>
              </a:ext>
            </a:extLst>
          </p:cNvPr>
          <p:cNvSpPr/>
          <p:nvPr/>
        </p:nvSpPr>
        <p:spPr>
          <a:xfrm>
            <a:off x="5871970" y="3429000"/>
            <a:ext cx="5222750" cy="2376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Ελβετία </a:t>
            </a:r>
            <a:r>
              <a:rPr lang="it-IT" sz="2800" b="1" dirty="0">
                <a:solidFill>
                  <a:srgbClr val="0070C0"/>
                </a:solidFill>
              </a:rPr>
              <a:t>|</a:t>
            </a:r>
            <a:r>
              <a:rPr lang="it-IT" sz="2800" b="1" dirty="0">
                <a:solidFill>
                  <a:srgbClr val="92D050"/>
                </a:solidFill>
              </a:rPr>
              <a:t> </a:t>
            </a:r>
            <a:r>
              <a:rPr lang="el-GR" sz="2800" b="1" dirty="0">
                <a:solidFill>
                  <a:srgbClr val="FF0000"/>
                </a:solidFill>
              </a:rPr>
              <a:t>η Αιθιοπία</a:t>
            </a:r>
          </a:p>
          <a:p>
            <a:pPr>
              <a:lnSpc>
                <a:spcPct val="107000"/>
              </a:lnSpc>
            </a:pPr>
            <a:endParaRPr lang="el-GR" sz="2800" b="1" dirty="0">
              <a:solidFill>
                <a:srgbClr val="0070C0"/>
              </a:solidFill>
            </a:endParaRP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Α: Από πού είσαι;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Β: Είμαι από την Ελβετία. Εσύ;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chemeClr val="accent1">
                    <a:lumMod val="75000"/>
                  </a:schemeClr>
                </a:solidFill>
              </a:rPr>
              <a:t>Α: Είμαι από την Αιθιοπία.</a:t>
            </a:r>
          </a:p>
        </p:txBody>
      </p:sp>
      <p:sp>
        <p:nvSpPr>
          <p:cNvPr id="17" name="CasellaDiTesto 7">
            <a:extLst>
              <a:ext uri="{FF2B5EF4-FFF2-40B4-BE49-F238E27FC236}">
                <a16:creationId xmlns:a16="http://schemas.microsoft.com/office/drawing/2014/main" id="{9ADCDBAB-BE90-41B9-9069-1CAD0A510F38}"/>
              </a:ext>
            </a:extLst>
          </p:cNvPr>
          <p:cNvSpPr txBox="1"/>
          <p:nvPr/>
        </p:nvSpPr>
        <p:spPr>
          <a:xfrm>
            <a:off x="442205" y="6236301"/>
            <a:ext cx="7871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Modern Greek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University, August</a:t>
            </a:r>
            <a:r>
              <a:rPr lang="el-GR" dirty="0">
                <a:solidFill>
                  <a:srgbClr val="002060"/>
                </a:solidFill>
              </a:rPr>
              <a:t> 2022</a:t>
            </a:r>
            <a:endParaRPr lang="it-IT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4274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o 6">
            <a:extLst>
              <a:ext uri="{FF2B5EF4-FFF2-40B4-BE49-F238E27FC236}">
                <a16:creationId xmlns:a16="http://schemas.microsoft.com/office/drawing/2014/main" id="{26B6EAF2-CBB3-4DA8-8C07-4AF92493ADB7}"/>
              </a:ext>
            </a:extLst>
          </p:cNvPr>
          <p:cNvGrpSpPr/>
          <p:nvPr/>
        </p:nvGrpSpPr>
        <p:grpSpPr>
          <a:xfrm>
            <a:off x="956441" y="6160862"/>
            <a:ext cx="9307156" cy="519102"/>
            <a:chOff x="662151" y="5144570"/>
            <a:chExt cx="9307156" cy="519102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BE926B0F-C08E-4F7F-99C4-85B1DD58CE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62151" y="5144570"/>
              <a:ext cx="1175020" cy="519102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EF09BA52-D7D4-4E7C-8F53-E3F26F7898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1822905" y="5144570"/>
              <a:ext cx="1175020" cy="519102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474EC2C3-910E-46C2-AB0B-B6D4B523C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2985987" y="5144570"/>
              <a:ext cx="1175020" cy="519102"/>
            </a:xfrm>
            <a:prstGeom prst="rect">
              <a:avLst/>
            </a:prstGeom>
          </p:spPr>
        </p:pic>
        <p:pic>
          <p:nvPicPr>
            <p:cNvPr id="20" name="Immagine 19">
              <a:extLst>
                <a:ext uri="{FF2B5EF4-FFF2-40B4-BE49-F238E27FC236}">
                  <a16:creationId xmlns:a16="http://schemas.microsoft.com/office/drawing/2014/main" id="{D8B31A47-8FB5-4F8B-9A8D-BCBF16886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4148341" y="5144570"/>
              <a:ext cx="1175020" cy="519102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413F4EAC-F6A8-4F86-8724-5BB1FB177E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5302492" y="5144570"/>
              <a:ext cx="1175020" cy="519102"/>
            </a:xfrm>
            <a:prstGeom prst="rect">
              <a:avLst/>
            </a:prstGeom>
          </p:spPr>
        </p:pic>
        <p:pic>
          <p:nvPicPr>
            <p:cNvPr id="28" name="Immagine 27">
              <a:extLst>
                <a:ext uri="{FF2B5EF4-FFF2-40B4-BE49-F238E27FC236}">
                  <a16:creationId xmlns:a16="http://schemas.microsoft.com/office/drawing/2014/main" id="{A085FA02-F772-47B9-B613-DF601AAE3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6463245" y="5144570"/>
              <a:ext cx="1175020" cy="519102"/>
            </a:xfrm>
            <a:prstGeom prst="rect">
              <a:avLst/>
            </a:prstGeom>
          </p:spPr>
        </p:pic>
        <p:pic>
          <p:nvPicPr>
            <p:cNvPr id="25" name="Immagine 24">
              <a:extLst>
                <a:ext uri="{FF2B5EF4-FFF2-40B4-BE49-F238E27FC236}">
                  <a16:creationId xmlns:a16="http://schemas.microsoft.com/office/drawing/2014/main" id="{D5E11AC9-FFA0-48E2-8DB2-9342E666E5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7629930" y="5144570"/>
              <a:ext cx="1175020" cy="519102"/>
            </a:xfrm>
            <a:prstGeom prst="rect">
              <a:avLst/>
            </a:prstGeom>
          </p:spPr>
        </p:pic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C7B52F96-1B56-4508-B9DD-B8AA8AB797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584" r="51333" b="28417"/>
            <a:stretch/>
          </p:blipFill>
          <p:spPr>
            <a:xfrm flipV="1">
              <a:off x="8794287" y="5144570"/>
              <a:ext cx="1175020" cy="51910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2668180A-E7D5-47E6-85CE-E0D5098B3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1743"/>
          <a:stretch/>
        </p:blipFill>
        <p:spPr>
          <a:xfrm>
            <a:off x="10279795" y="5258037"/>
            <a:ext cx="1720657" cy="1599963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77B553B1-3491-46E7-AF67-F9483FD0AA10}"/>
              </a:ext>
            </a:extLst>
          </p:cNvPr>
          <p:cNvSpPr/>
          <p:nvPr/>
        </p:nvSpPr>
        <p:spPr>
          <a:xfrm>
            <a:off x="655318" y="697138"/>
            <a:ext cx="10398762" cy="5143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Αίγυπτος		</a:t>
            </a:r>
            <a:r>
              <a:rPr lang="el-GR" sz="2800" b="1" dirty="0">
                <a:solidFill>
                  <a:srgbClr val="0070C0"/>
                </a:solidFill>
              </a:rPr>
              <a:t>Αιγύπτιος</a:t>
            </a:r>
            <a:r>
              <a:rPr lang="el-GR" sz="2800" b="1" dirty="0">
                <a:solidFill>
                  <a:srgbClr val="FF0000"/>
                </a:solidFill>
              </a:rPr>
              <a:t>/Αιγύπτια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Αιθιοπία		</a:t>
            </a:r>
            <a:r>
              <a:rPr lang="el-GR" sz="2800" b="1" dirty="0">
                <a:solidFill>
                  <a:srgbClr val="0070C0"/>
                </a:solidFill>
              </a:rPr>
              <a:t>Αιθιόπας</a:t>
            </a:r>
            <a:r>
              <a:rPr lang="el-GR" sz="2800" b="1" dirty="0">
                <a:solidFill>
                  <a:srgbClr val="FF0000"/>
                </a:solidFill>
              </a:rPr>
              <a:t>/Αιθιοπέζα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Αλβανία		</a:t>
            </a:r>
            <a:r>
              <a:rPr lang="el-GR" sz="2800" b="1" dirty="0">
                <a:solidFill>
                  <a:srgbClr val="0070C0"/>
                </a:solidFill>
              </a:rPr>
              <a:t>Αλβανός</a:t>
            </a:r>
            <a:r>
              <a:rPr lang="el-GR" sz="2800" b="1" dirty="0">
                <a:solidFill>
                  <a:srgbClr val="FF0000"/>
                </a:solidFill>
              </a:rPr>
              <a:t>/Αλβανίδα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Αργεντινή		</a:t>
            </a:r>
            <a:r>
              <a:rPr lang="el-GR" sz="2800" b="1" dirty="0">
                <a:solidFill>
                  <a:srgbClr val="0070C0"/>
                </a:solidFill>
              </a:rPr>
              <a:t>Αργεντινός</a:t>
            </a:r>
            <a:r>
              <a:rPr lang="el-GR" sz="2800" b="1" dirty="0">
                <a:solidFill>
                  <a:srgbClr val="FF0000"/>
                </a:solidFill>
              </a:rPr>
              <a:t>/Αργεντινή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Αυστραλία	</a:t>
            </a:r>
            <a:r>
              <a:rPr lang="el-GR" sz="2800" b="1" dirty="0">
                <a:solidFill>
                  <a:srgbClr val="0070C0"/>
                </a:solidFill>
              </a:rPr>
              <a:t>Αυστραλός</a:t>
            </a:r>
            <a:r>
              <a:rPr lang="el-GR" sz="2800" b="1" dirty="0">
                <a:solidFill>
                  <a:srgbClr val="FF0000"/>
                </a:solidFill>
              </a:rPr>
              <a:t>/Αυστραλή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Αυστρία		</a:t>
            </a:r>
            <a:r>
              <a:rPr lang="el-GR" sz="2800" b="1" dirty="0">
                <a:solidFill>
                  <a:srgbClr val="0070C0"/>
                </a:solidFill>
              </a:rPr>
              <a:t>Αυστριακός</a:t>
            </a:r>
            <a:r>
              <a:rPr lang="el-GR" sz="2800" b="1" dirty="0">
                <a:solidFill>
                  <a:srgbClr val="FF0000"/>
                </a:solidFill>
              </a:rPr>
              <a:t>/Αυστριακή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Βραζιλία		</a:t>
            </a:r>
            <a:r>
              <a:rPr lang="el-GR" sz="2800" b="1" dirty="0">
                <a:solidFill>
                  <a:srgbClr val="0070C0"/>
                </a:solidFill>
              </a:rPr>
              <a:t>Βραζιλιάνος</a:t>
            </a:r>
            <a:r>
              <a:rPr lang="el-GR" sz="2800" b="1" dirty="0">
                <a:solidFill>
                  <a:srgbClr val="FF0000"/>
                </a:solidFill>
              </a:rPr>
              <a:t>/Βραζιλιάνα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Γαλλία		</a:t>
            </a:r>
            <a:r>
              <a:rPr lang="el-GR" sz="2800" b="1" dirty="0">
                <a:solidFill>
                  <a:srgbClr val="0070C0"/>
                </a:solidFill>
              </a:rPr>
              <a:t>Γάλλος</a:t>
            </a:r>
            <a:r>
              <a:rPr lang="el-GR" sz="2800" b="1" dirty="0">
                <a:solidFill>
                  <a:srgbClr val="FF0000"/>
                </a:solidFill>
              </a:rPr>
              <a:t>/Γαλλίδα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Γερμανία		</a:t>
            </a:r>
            <a:r>
              <a:rPr lang="el-GR" sz="2800" b="1" dirty="0">
                <a:solidFill>
                  <a:srgbClr val="0070C0"/>
                </a:solidFill>
              </a:rPr>
              <a:t>Γερμανός</a:t>
            </a:r>
            <a:r>
              <a:rPr lang="el-GR" sz="2800" b="1" dirty="0">
                <a:solidFill>
                  <a:srgbClr val="FF0000"/>
                </a:solidFill>
              </a:rPr>
              <a:t>/Γερμανίδα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Ελβετία		</a:t>
            </a:r>
            <a:r>
              <a:rPr lang="el-GR" sz="2800" b="1" dirty="0">
                <a:solidFill>
                  <a:srgbClr val="0070C0"/>
                </a:solidFill>
              </a:rPr>
              <a:t>Ελβετός</a:t>
            </a:r>
            <a:r>
              <a:rPr lang="el-GR" sz="2800" b="1" dirty="0">
                <a:solidFill>
                  <a:srgbClr val="FF0000"/>
                </a:solidFill>
              </a:rPr>
              <a:t>/Ελβετίδα</a:t>
            </a:r>
          </a:p>
          <a:p>
            <a:pPr>
              <a:lnSpc>
                <a:spcPct val="107000"/>
              </a:lnSpc>
            </a:pPr>
            <a:r>
              <a:rPr lang="el-GR" sz="2800" b="1" dirty="0">
                <a:solidFill>
                  <a:srgbClr val="FF0000"/>
                </a:solidFill>
              </a:rPr>
              <a:t>η Ελλάδα		</a:t>
            </a:r>
            <a:r>
              <a:rPr lang="el-GR" sz="2800" b="1" dirty="0">
                <a:solidFill>
                  <a:srgbClr val="0070C0"/>
                </a:solidFill>
              </a:rPr>
              <a:t>Έλληνας</a:t>
            </a:r>
            <a:r>
              <a:rPr lang="el-GR" sz="2800" b="1" dirty="0">
                <a:solidFill>
                  <a:srgbClr val="FF0000"/>
                </a:solidFill>
              </a:rPr>
              <a:t>/Ελληνίδα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5C3FBC5-A156-4099-9234-F5AAAD44CF64}"/>
              </a:ext>
            </a:extLst>
          </p:cNvPr>
          <p:cNvSpPr/>
          <p:nvPr/>
        </p:nvSpPr>
        <p:spPr>
          <a:xfrm>
            <a:off x="7345045" y="164235"/>
            <a:ext cx="4913906" cy="532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l-GR" sz="2800" b="1" dirty="0">
                <a:solidFill>
                  <a:srgbClr val="FF0000"/>
                </a:solidFill>
              </a:rPr>
              <a:t>Από πού είστε; Από πού είσαι;</a:t>
            </a:r>
          </a:p>
        </p:txBody>
      </p:sp>
      <p:sp>
        <p:nvSpPr>
          <p:cNvPr id="17" name="CasellaDiTesto 7">
            <a:extLst>
              <a:ext uri="{FF2B5EF4-FFF2-40B4-BE49-F238E27FC236}">
                <a16:creationId xmlns:a16="http://schemas.microsoft.com/office/drawing/2014/main" id="{6647B2F8-BCEF-4F05-A867-2AEDA71679A7}"/>
              </a:ext>
            </a:extLst>
          </p:cNvPr>
          <p:cNvSpPr txBox="1"/>
          <p:nvPr/>
        </p:nvSpPr>
        <p:spPr>
          <a:xfrm>
            <a:off x="442205" y="6236301"/>
            <a:ext cx="7871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Modern Greek (GRE1001) | Jacopo Mosesso </a:t>
            </a:r>
            <a:r>
              <a:rPr lang="it-IT" dirty="0"/>
              <a:t>|</a:t>
            </a:r>
            <a:r>
              <a:rPr lang="it-IT" dirty="0">
                <a:solidFill>
                  <a:srgbClr val="002060"/>
                </a:solidFill>
              </a:rPr>
              <a:t> VIT University, August</a:t>
            </a:r>
            <a:r>
              <a:rPr lang="el-GR" dirty="0">
                <a:solidFill>
                  <a:srgbClr val="002060"/>
                </a:solidFill>
              </a:rPr>
              <a:t> 2022</a:t>
            </a:r>
            <a:endParaRPr lang="it-IT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1759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993</Words>
  <Application>Microsoft Office PowerPoint</Application>
  <PresentationFormat>Widescreen</PresentationFormat>
  <Paragraphs>133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JACOPO MOSESSO</dc:creator>
  <cp:lastModifiedBy>JACOPO MOSESSO</cp:lastModifiedBy>
  <cp:revision>2</cp:revision>
  <dcterms:created xsi:type="dcterms:W3CDTF">2022-08-03T04:22:37Z</dcterms:created>
  <dcterms:modified xsi:type="dcterms:W3CDTF">2022-08-03T07:17:23Z</dcterms:modified>
</cp:coreProperties>
</file>

<file path=docProps/thumbnail.jpeg>
</file>